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tmp" ContentType="image/p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58" r:id="rId5"/>
    <p:sldId id="260" r:id="rId6"/>
    <p:sldId id="261" r:id="rId7"/>
    <p:sldId id="263" r:id="rId8"/>
    <p:sldId id="267" r:id="rId9"/>
    <p:sldId id="297" r:id="rId10"/>
    <p:sldId id="268" r:id="rId11"/>
    <p:sldId id="298" r:id="rId12"/>
    <p:sldId id="270" r:id="rId13"/>
    <p:sldId id="299" r:id="rId14"/>
    <p:sldId id="273" r:id="rId15"/>
    <p:sldId id="300" r:id="rId16"/>
    <p:sldId id="276" r:id="rId17"/>
    <p:sldId id="301" r:id="rId18"/>
    <p:sldId id="278" r:id="rId19"/>
    <p:sldId id="279" r:id="rId20"/>
    <p:sldId id="280" r:id="rId21"/>
    <p:sldId id="302" r:id="rId22"/>
    <p:sldId id="282" r:id="rId23"/>
    <p:sldId id="283" r:id="rId24"/>
    <p:sldId id="284" r:id="rId25"/>
    <p:sldId id="285" r:id="rId26"/>
    <p:sldId id="286" r:id="rId27"/>
    <p:sldId id="287" r:id="rId28"/>
    <p:sldId id="288" r:id="rId29"/>
    <p:sldId id="289" r:id="rId30"/>
    <p:sldId id="293" r:id="rId31"/>
    <p:sldId id="291" r:id="rId32"/>
    <p:sldId id="290" r:id="rId33"/>
    <p:sldId id="294" r:id="rId34"/>
    <p:sldId id="292" r:id="rId35"/>
    <p:sldId id="303" r:id="rId36"/>
    <p:sldId id="304" r:id="rId37"/>
    <p:sldId id="296" r:id="rId38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442" autoAdjust="0"/>
    <p:restoredTop sz="94660"/>
  </p:normalViewPr>
  <p:slideViewPr>
    <p:cSldViewPr snapToGrid="0">
      <p:cViewPr varScale="1">
        <p:scale>
          <a:sx n="67" d="100"/>
          <a:sy n="67" d="100"/>
        </p:scale>
        <p:origin x="780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0A39304-0A5A-44CD-9850-5C16D253373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BCB18B5A-836B-4F08-8BE1-9D14959BD3B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8F18B163-773B-4B0C-8131-C6FEF21528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89C785-7640-45D2-8078-03B673AC8891}" type="datetimeFigureOut">
              <a:rPr lang="fr-FR" smtClean="0"/>
              <a:t>22/03/2020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DB3A4C4E-8368-420D-AC6F-F70CCDA043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2541B195-DEE5-4E13-A7EF-509BB73856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2E5E94-B976-4ABB-8CA7-EC2342D7B6C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556439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1650DF4-A1DC-43C0-AC00-9C1BC1529F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F2BF7ADD-D0CF-4054-90B6-78B501EFAE8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D4A21D74-E3EA-4F14-B4A4-04CEF8C970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89C785-7640-45D2-8078-03B673AC8891}" type="datetimeFigureOut">
              <a:rPr lang="fr-FR" smtClean="0"/>
              <a:t>22/03/2020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4D0E800B-86AD-45EF-A66B-6334EE9BA8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0B139B0B-3623-432E-9A1D-5D2B844FAB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2E5E94-B976-4ABB-8CA7-EC2342D7B6C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880103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46C5F86C-2125-44AA-A1A5-66285FEE9BD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938B47D0-3904-4D1F-B1B6-A9634749F35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B7FEC19B-2397-499E-89FF-7D4B6A693C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89C785-7640-45D2-8078-03B673AC8891}" type="datetimeFigureOut">
              <a:rPr lang="fr-FR" smtClean="0"/>
              <a:t>22/03/2020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A18582E5-BA76-4E88-8AD2-A2A919F12E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4EB94EFC-7D3E-48E7-9FFE-2E40D409AE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2E5E94-B976-4ABB-8CA7-EC2342D7B6C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779524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C44A301-D00D-4649-8383-AEABB0BDAF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F31C0861-1337-4899-B6E8-19B0380C823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98853B93-C93A-4313-9053-35E1075249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89C785-7640-45D2-8078-03B673AC8891}" type="datetimeFigureOut">
              <a:rPr lang="fr-FR" smtClean="0"/>
              <a:t>22/03/2020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9F5C6E80-3568-4BD2-9946-DFA664AACE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86CE5DB9-A43C-495E-B957-4BEC5D6A4E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2E5E94-B976-4ABB-8CA7-EC2342D7B6C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194623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F5E927E-B907-4EC6-A32D-0C82A35CD8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D6AFE7BC-D253-4205-8D9F-1B1A33E64E7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D44DE259-8AEC-47F2-9447-0A2C7B931C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89C785-7640-45D2-8078-03B673AC8891}" type="datetimeFigureOut">
              <a:rPr lang="fr-FR" smtClean="0"/>
              <a:t>22/03/2020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032D8DD0-CCA9-4456-92E0-0721042560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BE5320B9-FA83-4E3D-9D13-C0B0205C06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2E5E94-B976-4ABB-8CA7-EC2342D7B6C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097821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0D0D6E3-301A-4AF8-A6AE-D57723087D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939CAE60-DD2F-4E75-AA48-79FE2D150DC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82F132A6-5586-42DE-9BE4-931201F635D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133E76B3-6075-4308-9613-105292C3AB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89C785-7640-45D2-8078-03B673AC8891}" type="datetimeFigureOut">
              <a:rPr lang="fr-FR" smtClean="0"/>
              <a:t>22/03/2020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FB064120-895B-4DE6-B550-F1F2179070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44C8C1C0-C13B-40A0-B190-1A5762EFED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2E5E94-B976-4ABB-8CA7-EC2342D7B6C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639733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6198255-EC9E-4B39-B4A4-FB3BCE588E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C9DC47E5-6185-4BA9-BEE8-0B250B3A314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1AC7A85D-DE77-4672-8737-2B1EFDB4975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5959A54D-3F4E-433F-BCD4-25DA2F25A3E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3F9E2BAF-1416-4E69-B403-2BFE97163DE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658EFCE6-1C04-4C63-9019-F5DF9BFABC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89C785-7640-45D2-8078-03B673AC8891}" type="datetimeFigureOut">
              <a:rPr lang="fr-FR" smtClean="0"/>
              <a:t>22/03/2020</a:t>
            </a:fld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91F0E3B1-9C83-400E-BBDD-5C2E1C8CB8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A6829E9E-7ED0-4FEB-9EFC-1B4816BEC5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2E5E94-B976-4ABB-8CA7-EC2342D7B6C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002540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64D8089-E509-4F18-8EAA-62E21D3F63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E4141706-DE91-4E15-9F9F-91519B9ABD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89C785-7640-45D2-8078-03B673AC8891}" type="datetimeFigureOut">
              <a:rPr lang="fr-FR" smtClean="0"/>
              <a:t>22/03/2020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8CE0F32F-CCF2-4071-85E6-01FE590CBB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D973C9DD-B969-488A-AA5D-0C2652B458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2E5E94-B976-4ABB-8CA7-EC2342D7B6C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393065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B8F4D7B6-6608-4EF9-BEC4-985ACC867F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89C785-7640-45D2-8078-03B673AC8891}" type="datetimeFigureOut">
              <a:rPr lang="fr-FR" smtClean="0"/>
              <a:t>22/03/2020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833F7470-C81C-443C-A0BF-401BF93C9B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0BD14E4B-F82E-47E5-ACD8-61BCB674B9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2E5E94-B976-4ABB-8CA7-EC2342D7B6C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344223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9571B45-F0B5-47AF-97B3-24084B25E7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6D3C1EC3-18F5-4E23-9D20-20A87CEED2B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F7AFA5A2-D52E-49E0-91C9-CDBC28A5480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4F191B53-651F-4171-AF2D-63185A2991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89C785-7640-45D2-8078-03B673AC8891}" type="datetimeFigureOut">
              <a:rPr lang="fr-FR" smtClean="0"/>
              <a:t>22/03/2020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9B924E19-5317-4EC5-A750-092DF0D0D1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B1A12081-8473-4782-B8AC-EDDD9AB06F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2E5E94-B976-4ABB-8CA7-EC2342D7B6C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314067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F303BBE-92E5-42EE-A5E4-0EF988323C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8EFBD2CC-A65E-4042-8703-1E0DDFC0870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3DD90814-7EA5-4388-922A-A534BF8F9D2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89C7B259-A8BC-4D8F-A2B9-B8CF217B3A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89C785-7640-45D2-8078-03B673AC8891}" type="datetimeFigureOut">
              <a:rPr lang="fr-FR" smtClean="0"/>
              <a:t>22/03/2020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E8371345-09E7-4C9C-BF1E-BD432D80BC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E015F5A6-E59B-4544-9815-29B19F248D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2E5E94-B976-4ABB-8CA7-EC2342D7B6C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850387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32C2DEAF-C3B1-4951-B827-CD1FE31672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8395C592-4A8E-4BD9-A83A-387D5FBB8A6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C25846A5-7333-4CB7-81F4-DC76DC7DE79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89C785-7640-45D2-8078-03B673AC8891}" type="datetimeFigureOut">
              <a:rPr lang="fr-FR" smtClean="0"/>
              <a:t>22/03/2020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70AE2D51-11B0-4B94-BB0B-1BBA4894B97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CC16F7A6-7AB8-4E01-956B-C995BA48F6C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2E5E94-B976-4ABB-8CA7-EC2342D7B6C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622671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pixabay.com/en/silhouette-abdominals-abs-active-3098251/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sv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gi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gif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https://francesdesdecero.wordpress.com/2015/10/08/poser-des-questions/" TargetMode="External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gif"/><Relationship Id="rId3" Type="http://schemas.openxmlformats.org/officeDocument/2006/relationships/image" Target="../media/image19.png"/><Relationship Id="rId7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jpeg"/><Relationship Id="rId5" Type="http://schemas.openxmlformats.org/officeDocument/2006/relationships/image" Target="../media/image25.png"/><Relationship Id="rId4" Type="http://schemas.openxmlformats.org/officeDocument/2006/relationships/image" Target="../media/image17.png"/><Relationship Id="rId9" Type="http://schemas.openxmlformats.org/officeDocument/2006/relationships/image" Target="../media/image26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svg"/><Relationship Id="rId4" Type="http://schemas.openxmlformats.org/officeDocument/2006/relationships/image" Target="../media/image7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sv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sv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sv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sv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sv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7.svg"/><Relationship Id="rId4" Type="http://schemas.openxmlformats.org/officeDocument/2006/relationships/image" Target="../media/image36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sv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1.svg"/><Relationship Id="rId4" Type="http://schemas.openxmlformats.org/officeDocument/2006/relationships/image" Target="../media/image40.png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tmp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sv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sv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g"/><Relationship Id="rId3" Type="http://schemas.openxmlformats.org/officeDocument/2006/relationships/hyperlink" Target="http://fitness.stackexchange.com/questions/12539/how-to-learn-to-do-my-first-push-ups-without-losing-hope" TargetMode="External"/><Relationship Id="rId7" Type="http://schemas.openxmlformats.org/officeDocument/2006/relationships/hyperlink" Target="http://allstarsoreno.blogspot.com/2017/02/proposta-di-programma-di-potenziamento.html" TargetMode="External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5" Type="http://schemas.openxmlformats.org/officeDocument/2006/relationships/hyperlink" Target="http://hungryrunner.tumblr.com/post/19343570507/real-simple-6-lower-ab-exercise" TargetMode="External"/><Relationship Id="rId4" Type="http://schemas.openxmlformats.org/officeDocument/2006/relationships/image" Target="../media/image10.jpg"/><Relationship Id="rId9" Type="http://schemas.openxmlformats.org/officeDocument/2006/relationships/hyperlink" Target="https://pxhere.com/fr/photo/493666" TargetMode="Externa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:a16="http://schemas.microsoft.com/office/drawing/2014/main" id="{D700BA54-FB89-4638-9600-B6F89EEBF9A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2533650" y="0"/>
            <a:ext cx="7124700" cy="6858000"/>
          </a:xfrm>
          <a:prstGeom prst="rect">
            <a:avLst/>
          </a:prstGeom>
        </p:spPr>
      </p:pic>
      <p:sp>
        <p:nvSpPr>
          <p:cNvPr id="6" name="Titre 1">
            <a:extLst>
              <a:ext uri="{FF2B5EF4-FFF2-40B4-BE49-F238E27FC236}">
                <a16:creationId xmlns:a16="http://schemas.microsoft.com/office/drawing/2014/main" id="{E783B5C7-CD20-4E4B-B590-1BEBB7551F7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905500" y="0"/>
            <a:ext cx="6286500" cy="2819400"/>
          </a:xfrm>
        </p:spPr>
        <p:txBody>
          <a:bodyPr anchor="t">
            <a:noAutofit/>
          </a:bodyPr>
          <a:lstStyle/>
          <a:p>
            <a:r>
              <a:rPr lang="fr-FR" sz="7000" i="0" dirty="0">
                <a:latin typeface="Calibri Light" panose="020F0302020204030204" pitchFamily="34" charset="0"/>
                <a:cs typeface="Calibri Light" panose="020F0302020204030204" pitchFamily="34" charset="0"/>
              </a:rPr>
              <a:t>3</a:t>
            </a:r>
            <a:r>
              <a:rPr lang="fr-FR" sz="7000" i="0" baseline="30000" dirty="0">
                <a:latin typeface="Calibri Light" panose="020F0302020204030204" pitchFamily="34" charset="0"/>
                <a:cs typeface="Calibri Light" panose="020F0302020204030204" pitchFamily="34" charset="0"/>
              </a:rPr>
              <a:t>ème</a:t>
            </a:r>
            <a:r>
              <a:rPr lang="fr-FR" sz="7000" i="0" dirty="0">
                <a:latin typeface="Calibri Light" panose="020F0302020204030204" pitchFamily="34" charset="0"/>
                <a:cs typeface="Calibri Light" panose="020F0302020204030204" pitchFamily="34" charset="0"/>
              </a:rPr>
              <a:t> 4 </a:t>
            </a:r>
            <a:br>
              <a:rPr lang="fr-FR" sz="7000" i="0" dirty="0">
                <a:latin typeface="Calibri Light" panose="020F0302020204030204" pitchFamily="34" charset="0"/>
                <a:cs typeface="Calibri Light" panose="020F0302020204030204" pitchFamily="34" charset="0"/>
              </a:rPr>
            </a:br>
            <a:r>
              <a:rPr lang="fr-FR" sz="7000" i="0" dirty="0">
                <a:latin typeface="Calibri Light" panose="020F0302020204030204" pitchFamily="34" charset="0"/>
                <a:cs typeface="Calibri Light" panose="020F0302020204030204" pitchFamily="34" charset="0"/>
              </a:rPr>
              <a:t>Collège GDGA</a:t>
            </a:r>
            <a:br>
              <a:rPr lang="fr-FR" sz="7000" i="0" dirty="0">
                <a:latin typeface="Calibri Light" panose="020F0302020204030204" pitchFamily="34" charset="0"/>
                <a:cs typeface="Calibri Light" panose="020F0302020204030204" pitchFamily="34" charset="0"/>
              </a:rPr>
            </a:br>
            <a:r>
              <a:rPr lang="fr-FR" sz="7000" i="0" dirty="0">
                <a:latin typeface="Calibri Light" panose="020F0302020204030204" pitchFamily="34" charset="0"/>
                <a:cs typeface="Calibri Light" panose="020F0302020204030204" pitchFamily="34" charset="0"/>
              </a:rPr>
              <a:t>LES BORDES</a:t>
            </a:r>
          </a:p>
        </p:txBody>
      </p:sp>
    </p:spTree>
    <p:extLst>
      <p:ext uri="{BB962C8B-B14F-4D97-AF65-F5344CB8AC3E}">
        <p14:creationId xmlns:p14="http://schemas.microsoft.com/office/powerpoint/2010/main" val="50631639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>
            <a:extLst>
              <a:ext uri="{FF2B5EF4-FFF2-40B4-BE49-F238E27FC236}">
                <a16:creationId xmlns:a16="http://schemas.microsoft.com/office/drawing/2014/main" id="{97AE11FF-0FC9-4355-ADBA-CB65BA2FE0CA}"/>
              </a:ext>
            </a:extLst>
          </p:cNvPr>
          <p:cNvSpPr txBox="1">
            <a:spLocks/>
          </p:cNvSpPr>
          <p:nvPr/>
        </p:nvSpPr>
        <p:spPr>
          <a:xfrm>
            <a:off x="0" y="5340492"/>
            <a:ext cx="12192000" cy="1441308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r-FR" sz="10000" cap="all" dirty="0">
                <a:solidFill>
                  <a:schemeClr val="accent6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La chaise</a:t>
            </a:r>
          </a:p>
        </p:txBody>
      </p:sp>
      <p:pic>
        <p:nvPicPr>
          <p:cNvPr id="3074" name="Picture 2" descr="Résultat de recherche d'images pour &quot;dessin muscle quadriceps&quot;">
            <a:extLst>
              <a:ext uri="{FF2B5EF4-FFF2-40B4-BE49-F238E27FC236}">
                <a16:creationId xmlns:a16="http://schemas.microsoft.com/office/drawing/2014/main" id="{9954A79F-1232-4B2A-AECD-5CA9938DBC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3762" y="0"/>
            <a:ext cx="5324475" cy="5324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8743852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2" descr="Résultat de recherche d'images pour &quot;chaise musculation dessin&quot;">
            <a:extLst>
              <a:ext uri="{FF2B5EF4-FFF2-40B4-BE49-F238E27FC236}">
                <a16:creationId xmlns:a16="http://schemas.microsoft.com/office/drawing/2014/main" id="{49D9AB3D-DE70-453E-A767-25E810C8AE4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000" r="32334"/>
          <a:stretch/>
        </p:blipFill>
        <p:spPr bwMode="auto">
          <a:xfrm>
            <a:off x="4150257" y="278808"/>
            <a:ext cx="3891485" cy="61099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227178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>
            <a:extLst>
              <a:ext uri="{FF2B5EF4-FFF2-40B4-BE49-F238E27FC236}">
                <a16:creationId xmlns:a16="http://schemas.microsoft.com/office/drawing/2014/main" id="{97AE11FF-0FC9-4355-ADBA-CB65BA2FE0CA}"/>
              </a:ext>
            </a:extLst>
          </p:cNvPr>
          <p:cNvSpPr txBox="1">
            <a:spLocks/>
          </p:cNvSpPr>
          <p:nvPr/>
        </p:nvSpPr>
        <p:spPr>
          <a:xfrm>
            <a:off x="0" y="5340492"/>
            <a:ext cx="12192000" cy="1441308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r-FR" sz="10000" cap="all" dirty="0">
                <a:solidFill>
                  <a:schemeClr val="accent6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Les « </a:t>
            </a:r>
            <a:r>
              <a:rPr lang="fr-FR" sz="10000" cap="all" dirty="0" err="1">
                <a:solidFill>
                  <a:schemeClr val="accent6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lunges</a:t>
            </a:r>
            <a:r>
              <a:rPr lang="fr-FR" sz="10000" cap="all" dirty="0">
                <a:solidFill>
                  <a:schemeClr val="accent6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 »</a:t>
            </a:r>
          </a:p>
        </p:txBody>
      </p:sp>
      <p:pic>
        <p:nvPicPr>
          <p:cNvPr id="3074" name="Picture 2" descr="Résultat de recherche d'images pour &quot;dessin muscle quadriceps&quot;">
            <a:extLst>
              <a:ext uri="{FF2B5EF4-FFF2-40B4-BE49-F238E27FC236}">
                <a16:creationId xmlns:a16="http://schemas.microsoft.com/office/drawing/2014/main" id="{9954A79F-1232-4B2A-AECD-5CA9938DBC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3762" y="0"/>
            <a:ext cx="5324475" cy="5324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4398979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Résultat de recherche d'images pour &quot;dessin fente&quot;">
            <a:extLst>
              <a:ext uri="{FF2B5EF4-FFF2-40B4-BE49-F238E27FC236}">
                <a16:creationId xmlns:a16="http://schemas.microsoft.com/office/drawing/2014/main" id="{C2998837-B5C0-4CB3-B17A-2215C837CC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28347" y="999756"/>
            <a:ext cx="4535305" cy="50701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" name="Connecteur droit 2">
            <a:extLst>
              <a:ext uri="{FF2B5EF4-FFF2-40B4-BE49-F238E27FC236}">
                <a16:creationId xmlns:a16="http://schemas.microsoft.com/office/drawing/2014/main" id="{2E6DC653-3600-4A08-A990-1C0FF6474F11}"/>
              </a:ext>
            </a:extLst>
          </p:cNvPr>
          <p:cNvCxnSpPr>
            <a:cxnSpLocks/>
          </p:cNvCxnSpPr>
          <p:nvPr/>
        </p:nvCxnSpPr>
        <p:spPr>
          <a:xfrm flipH="1">
            <a:off x="5610226" y="247650"/>
            <a:ext cx="152400" cy="596265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Connecteur droit 4">
            <a:extLst>
              <a:ext uri="{FF2B5EF4-FFF2-40B4-BE49-F238E27FC236}">
                <a16:creationId xmlns:a16="http://schemas.microsoft.com/office/drawing/2014/main" id="{AE0B1F03-F675-4BAE-B212-857843DA0B07}"/>
              </a:ext>
            </a:extLst>
          </p:cNvPr>
          <p:cNvCxnSpPr>
            <a:cxnSpLocks/>
          </p:cNvCxnSpPr>
          <p:nvPr/>
        </p:nvCxnSpPr>
        <p:spPr>
          <a:xfrm>
            <a:off x="4657725" y="4414837"/>
            <a:ext cx="5248275" cy="147638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162700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>
            <a:extLst>
              <a:ext uri="{FF2B5EF4-FFF2-40B4-BE49-F238E27FC236}">
                <a16:creationId xmlns:a16="http://schemas.microsoft.com/office/drawing/2014/main" id="{97AE11FF-0FC9-4355-ADBA-CB65BA2FE0CA}"/>
              </a:ext>
            </a:extLst>
          </p:cNvPr>
          <p:cNvSpPr txBox="1">
            <a:spLocks/>
          </p:cNvSpPr>
          <p:nvPr/>
        </p:nvSpPr>
        <p:spPr>
          <a:xfrm>
            <a:off x="0" y="5340492"/>
            <a:ext cx="12192000" cy="1441308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r-FR" sz="10000" cap="all" dirty="0">
                <a:solidFill>
                  <a:schemeClr val="accent6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La planche</a:t>
            </a:r>
          </a:p>
        </p:txBody>
      </p:sp>
      <p:pic>
        <p:nvPicPr>
          <p:cNvPr id="4098" name="Picture 2" descr="Résultat de recherche d'images pour &quot;dessin muscle abdominaux&quot;">
            <a:extLst>
              <a:ext uri="{FF2B5EF4-FFF2-40B4-BE49-F238E27FC236}">
                <a16:creationId xmlns:a16="http://schemas.microsoft.com/office/drawing/2014/main" id="{807B19CE-270C-417D-9E59-9673A01CC8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9575" y="0"/>
            <a:ext cx="3752850" cy="53868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8238084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Résultat de recherche d'images pour &quot;dessin planche abdo&quot;">
            <a:extLst>
              <a:ext uri="{FF2B5EF4-FFF2-40B4-BE49-F238E27FC236}">
                <a16:creationId xmlns:a16="http://schemas.microsoft.com/office/drawing/2014/main" id="{AEEB4A1F-7977-46EA-97B7-631BC6F8E73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77" t="18588" r="4860" b="18475"/>
          <a:stretch/>
        </p:blipFill>
        <p:spPr bwMode="auto">
          <a:xfrm>
            <a:off x="2243137" y="2144712"/>
            <a:ext cx="7705725" cy="2568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" name="Connecteur droit 2">
            <a:extLst>
              <a:ext uri="{FF2B5EF4-FFF2-40B4-BE49-F238E27FC236}">
                <a16:creationId xmlns:a16="http://schemas.microsoft.com/office/drawing/2014/main" id="{096B267F-1458-4C18-B19D-2C5CC573290F}"/>
              </a:ext>
            </a:extLst>
          </p:cNvPr>
          <p:cNvCxnSpPr>
            <a:cxnSpLocks/>
          </p:cNvCxnSpPr>
          <p:nvPr/>
        </p:nvCxnSpPr>
        <p:spPr>
          <a:xfrm flipH="1">
            <a:off x="1733550" y="1838325"/>
            <a:ext cx="8953500" cy="2105025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143527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>
            <a:extLst>
              <a:ext uri="{FF2B5EF4-FFF2-40B4-BE49-F238E27FC236}">
                <a16:creationId xmlns:a16="http://schemas.microsoft.com/office/drawing/2014/main" id="{97AE11FF-0FC9-4355-ADBA-CB65BA2FE0CA}"/>
              </a:ext>
            </a:extLst>
          </p:cNvPr>
          <p:cNvSpPr txBox="1">
            <a:spLocks/>
          </p:cNvSpPr>
          <p:nvPr/>
        </p:nvSpPr>
        <p:spPr>
          <a:xfrm>
            <a:off x="0" y="5340492"/>
            <a:ext cx="12192000" cy="1441308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r-FR" sz="10000" cap="all" dirty="0">
                <a:solidFill>
                  <a:schemeClr val="accent6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La planche costale</a:t>
            </a:r>
          </a:p>
        </p:txBody>
      </p:sp>
      <p:pic>
        <p:nvPicPr>
          <p:cNvPr id="7170" name="Picture 2" descr="Résultat de recherche d'images pour &quot;dessin muscle abdominaux&quot;">
            <a:extLst>
              <a:ext uri="{FF2B5EF4-FFF2-40B4-BE49-F238E27FC236}">
                <a16:creationId xmlns:a16="http://schemas.microsoft.com/office/drawing/2014/main" id="{C7ECD7DA-C00F-4119-8E0F-1B9759DDC6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7087" y="0"/>
            <a:ext cx="5457825" cy="5457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2875788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0" descr="Résultat de recherche d'images pour &quot;dessin planche costale&quot;">
            <a:extLst>
              <a:ext uri="{FF2B5EF4-FFF2-40B4-BE49-F238E27FC236}">
                <a16:creationId xmlns:a16="http://schemas.microsoft.com/office/drawing/2014/main" id="{A72D6CAF-A315-4A16-B2DB-47FA05E6CAB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667" b="33000"/>
          <a:stretch/>
        </p:blipFill>
        <p:spPr bwMode="auto">
          <a:xfrm>
            <a:off x="2655693" y="1805756"/>
            <a:ext cx="6880613" cy="32464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" name="Connecteur droit 2">
            <a:extLst>
              <a:ext uri="{FF2B5EF4-FFF2-40B4-BE49-F238E27FC236}">
                <a16:creationId xmlns:a16="http://schemas.microsoft.com/office/drawing/2014/main" id="{5008586D-629C-46C8-94C9-FFF6A3E8A4A4}"/>
              </a:ext>
            </a:extLst>
          </p:cNvPr>
          <p:cNvCxnSpPr>
            <a:cxnSpLocks/>
          </p:cNvCxnSpPr>
          <p:nvPr/>
        </p:nvCxnSpPr>
        <p:spPr>
          <a:xfrm flipH="1">
            <a:off x="2228850" y="1400175"/>
            <a:ext cx="9315450" cy="300990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Connecteur droit 4">
            <a:extLst>
              <a:ext uri="{FF2B5EF4-FFF2-40B4-BE49-F238E27FC236}">
                <a16:creationId xmlns:a16="http://schemas.microsoft.com/office/drawing/2014/main" id="{A9A910CD-E79E-49D1-A25D-DA7BF4BCF61C}"/>
              </a:ext>
            </a:extLst>
          </p:cNvPr>
          <p:cNvCxnSpPr>
            <a:cxnSpLocks/>
          </p:cNvCxnSpPr>
          <p:nvPr/>
        </p:nvCxnSpPr>
        <p:spPr>
          <a:xfrm flipV="1">
            <a:off x="2266950" y="3200400"/>
            <a:ext cx="9544050" cy="1552575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018612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>
            <a:extLst>
              <a:ext uri="{FF2B5EF4-FFF2-40B4-BE49-F238E27FC236}">
                <a16:creationId xmlns:a16="http://schemas.microsoft.com/office/drawing/2014/main" id="{97AE11FF-0FC9-4355-ADBA-CB65BA2FE0CA}"/>
              </a:ext>
            </a:extLst>
          </p:cNvPr>
          <p:cNvSpPr txBox="1">
            <a:spLocks/>
          </p:cNvSpPr>
          <p:nvPr/>
        </p:nvSpPr>
        <p:spPr>
          <a:xfrm>
            <a:off x="0" y="5340492"/>
            <a:ext cx="12192000" cy="1441308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r-FR" sz="10000" cap="all" dirty="0">
                <a:solidFill>
                  <a:schemeClr val="accent6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Le « v-up »</a:t>
            </a:r>
          </a:p>
        </p:txBody>
      </p:sp>
      <p:pic>
        <p:nvPicPr>
          <p:cNvPr id="4098" name="Picture 2" descr="Résultat de recherche d'images pour &quot;dessin muscle abdominaux&quot;">
            <a:extLst>
              <a:ext uri="{FF2B5EF4-FFF2-40B4-BE49-F238E27FC236}">
                <a16:creationId xmlns:a16="http://schemas.microsoft.com/office/drawing/2014/main" id="{807B19CE-270C-417D-9E59-9673A01CC8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9575" y="0"/>
            <a:ext cx="3752850" cy="53868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2094840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Résultat de recherche d'images pour &quot;dessin musculation v up&quot;">
            <a:extLst>
              <a:ext uri="{FF2B5EF4-FFF2-40B4-BE49-F238E27FC236}">
                <a16:creationId xmlns:a16="http://schemas.microsoft.com/office/drawing/2014/main" id="{897845B7-CA65-43C9-99B3-0A99867D62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95250"/>
            <a:ext cx="9753600" cy="666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" name="Connecteur droit 2">
            <a:extLst>
              <a:ext uri="{FF2B5EF4-FFF2-40B4-BE49-F238E27FC236}">
                <a16:creationId xmlns:a16="http://schemas.microsoft.com/office/drawing/2014/main" id="{FA3C6065-A873-469B-A494-004C51C7DBFD}"/>
              </a:ext>
            </a:extLst>
          </p:cNvPr>
          <p:cNvCxnSpPr>
            <a:cxnSpLocks/>
          </p:cNvCxnSpPr>
          <p:nvPr/>
        </p:nvCxnSpPr>
        <p:spPr>
          <a:xfrm>
            <a:off x="1771650" y="1104900"/>
            <a:ext cx="4029076" cy="4924425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Connecteur droit 3">
            <a:extLst>
              <a:ext uri="{FF2B5EF4-FFF2-40B4-BE49-F238E27FC236}">
                <a16:creationId xmlns:a16="http://schemas.microsoft.com/office/drawing/2014/main" id="{1653CB4E-ACF0-4CC1-9E62-C5B62BC4DB6C}"/>
              </a:ext>
            </a:extLst>
          </p:cNvPr>
          <p:cNvCxnSpPr>
            <a:cxnSpLocks/>
          </p:cNvCxnSpPr>
          <p:nvPr/>
        </p:nvCxnSpPr>
        <p:spPr>
          <a:xfrm flipV="1">
            <a:off x="6391275" y="600075"/>
            <a:ext cx="3676650" cy="5362576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471525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">
            <a:extLst>
              <a:ext uri="{FF2B5EF4-FFF2-40B4-BE49-F238E27FC236}">
                <a16:creationId xmlns:a16="http://schemas.microsoft.com/office/drawing/2014/main" id="{0A2C6DDA-59AA-46D4-BB2C-3C1D893A4CC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1" b="13392"/>
          <a:stretch/>
        </p:blipFill>
        <p:spPr>
          <a:xfrm>
            <a:off x="0" y="10"/>
            <a:ext cx="11862683" cy="6857990"/>
          </a:xfrm>
          <a:custGeom>
            <a:avLst/>
            <a:gdLst/>
            <a:ahLst/>
            <a:cxnLst/>
            <a:rect l="l" t="t" r="r" b="b"/>
            <a:pathLst>
              <a:path w="11862683" h="6858000">
                <a:moveTo>
                  <a:pt x="0" y="0"/>
                </a:moveTo>
                <a:lnTo>
                  <a:pt x="4038600" y="0"/>
                </a:lnTo>
                <a:lnTo>
                  <a:pt x="4114800" y="0"/>
                </a:lnTo>
                <a:lnTo>
                  <a:pt x="4282294" y="0"/>
                </a:lnTo>
                <a:lnTo>
                  <a:pt x="6139260" y="0"/>
                </a:lnTo>
                <a:lnTo>
                  <a:pt x="6362810" y="0"/>
                </a:lnTo>
                <a:lnTo>
                  <a:pt x="7272221" y="0"/>
                </a:lnTo>
                <a:lnTo>
                  <a:pt x="10815342" y="0"/>
                </a:lnTo>
                <a:cubicBezTo>
                  <a:pt x="10709672" y="35571"/>
                  <a:pt x="10607020" y="78255"/>
                  <a:pt x="10501350" y="110269"/>
                </a:cubicBezTo>
                <a:cubicBezTo>
                  <a:pt x="10516447" y="145839"/>
                  <a:pt x="10531542" y="138725"/>
                  <a:pt x="10546639" y="135168"/>
                </a:cubicBezTo>
                <a:cubicBezTo>
                  <a:pt x="10637212" y="120941"/>
                  <a:pt x="10730806" y="110269"/>
                  <a:pt x="10818360" y="71141"/>
                </a:cubicBezTo>
                <a:cubicBezTo>
                  <a:pt x="10839496" y="64027"/>
                  <a:pt x="10863648" y="64027"/>
                  <a:pt x="10872705" y="88927"/>
                </a:cubicBezTo>
                <a:cubicBezTo>
                  <a:pt x="10887801" y="124497"/>
                  <a:pt x="10866668" y="145839"/>
                  <a:pt x="10845532" y="163625"/>
                </a:cubicBezTo>
                <a:cubicBezTo>
                  <a:pt x="10809304" y="195638"/>
                  <a:pt x="10767036" y="188525"/>
                  <a:pt x="10727787" y="192082"/>
                </a:cubicBezTo>
                <a:cubicBezTo>
                  <a:pt x="10619098" y="209867"/>
                  <a:pt x="10567772" y="259665"/>
                  <a:pt x="10543619" y="373491"/>
                </a:cubicBezTo>
                <a:cubicBezTo>
                  <a:pt x="10637212" y="327250"/>
                  <a:pt x="10730806" y="384162"/>
                  <a:pt x="10821380" y="352148"/>
                </a:cubicBezTo>
                <a:cubicBezTo>
                  <a:pt x="10845532" y="345034"/>
                  <a:pt x="10881763" y="355706"/>
                  <a:pt x="10869686" y="394834"/>
                </a:cubicBezTo>
                <a:cubicBezTo>
                  <a:pt x="10857610" y="430405"/>
                  <a:pt x="10818360" y="458860"/>
                  <a:pt x="10887801" y="451747"/>
                </a:cubicBezTo>
                <a:cubicBezTo>
                  <a:pt x="10939127" y="448189"/>
                  <a:pt x="10954222" y="405504"/>
                  <a:pt x="10969318" y="359262"/>
                </a:cubicBezTo>
                <a:cubicBezTo>
                  <a:pt x="10981394" y="334364"/>
                  <a:pt x="11014605" y="320135"/>
                  <a:pt x="11038758" y="334364"/>
                </a:cubicBezTo>
                <a:cubicBezTo>
                  <a:pt x="11068949" y="348592"/>
                  <a:pt x="11059892" y="387720"/>
                  <a:pt x="11059892" y="416176"/>
                </a:cubicBezTo>
                <a:cubicBezTo>
                  <a:pt x="11062912" y="469532"/>
                  <a:pt x="11038758" y="494431"/>
                  <a:pt x="10996491" y="505101"/>
                </a:cubicBezTo>
                <a:cubicBezTo>
                  <a:pt x="10945164" y="519330"/>
                  <a:pt x="10893840" y="537116"/>
                  <a:pt x="10827418" y="558458"/>
                </a:cubicBezTo>
                <a:cubicBezTo>
                  <a:pt x="10899878" y="594028"/>
                  <a:pt x="10954222" y="586915"/>
                  <a:pt x="11008566" y="558458"/>
                </a:cubicBezTo>
                <a:cubicBezTo>
                  <a:pt x="11074988" y="526444"/>
                  <a:pt x="11162542" y="483759"/>
                  <a:pt x="11216886" y="522887"/>
                </a:cubicBezTo>
                <a:cubicBezTo>
                  <a:pt x="11298403" y="579800"/>
                  <a:pt x="11364824" y="544229"/>
                  <a:pt x="11437284" y="533558"/>
                </a:cubicBezTo>
                <a:cubicBezTo>
                  <a:pt x="11588242" y="512216"/>
                  <a:pt x="11494648" y="480203"/>
                  <a:pt x="11645605" y="462417"/>
                </a:cubicBezTo>
                <a:cubicBezTo>
                  <a:pt x="11705988" y="455303"/>
                  <a:pt x="11769390" y="426847"/>
                  <a:pt x="11856944" y="465975"/>
                </a:cubicBezTo>
                <a:cubicBezTo>
                  <a:pt x="11461437" y="672284"/>
                  <a:pt x="11274250" y="658055"/>
                  <a:pt x="10921012" y="910606"/>
                </a:cubicBezTo>
                <a:cubicBezTo>
                  <a:pt x="10936107" y="935506"/>
                  <a:pt x="10951202" y="924835"/>
                  <a:pt x="10966299" y="921277"/>
                </a:cubicBezTo>
                <a:cubicBezTo>
                  <a:pt x="10990452" y="917720"/>
                  <a:pt x="11020644" y="903491"/>
                  <a:pt x="11026682" y="949734"/>
                </a:cubicBezTo>
                <a:cubicBezTo>
                  <a:pt x="11029702" y="985305"/>
                  <a:pt x="11011585" y="1003089"/>
                  <a:pt x="10981394" y="1006647"/>
                </a:cubicBezTo>
                <a:cubicBezTo>
                  <a:pt x="10893840" y="1020875"/>
                  <a:pt x="10815342" y="1070674"/>
                  <a:pt x="10736844" y="1113358"/>
                </a:cubicBezTo>
                <a:cubicBezTo>
                  <a:pt x="10700615" y="1131144"/>
                  <a:pt x="10661366" y="1156043"/>
                  <a:pt x="10676462" y="1220069"/>
                </a:cubicBezTo>
                <a:cubicBezTo>
                  <a:pt x="10706652" y="1237855"/>
                  <a:pt x="10727787" y="1212955"/>
                  <a:pt x="10751940" y="1209399"/>
                </a:cubicBezTo>
                <a:cubicBezTo>
                  <a:pt x="10776093" y="1205842"/>
                  <a:pt x="10833457" y="1220069"/>
                  <a:pt x="10818360" y="1230741"/>
                </a:cubicBezTo>
                <a:cubicBezTo>
                  <a:pt x="10748920" y="1269868"/>
                  <a:pt x="10875724" y="1365909"/>
                  <a:pt x="10791190" y="1365909"/>
                </a:cubicBezTo>
                <a:cubicBezTo>
                  <a:pt x="10652309" y="1365909"/>
                  <a:pt x="10576830" y="1536647"/>
                  <a:pt x="10443988" y="1540204"/>
                </a:cubicBezTo>
                <a:cubicBezTo>
                  <a:pt x="10422854" y="1540204"/>
                  <a:pt x="10413797" y="1572219"/>
                  <a:pt x="10413797" y="1597117"/>
                </a:cubicBezTo>
                <a:cubicBezTo>
                  <a:pt x="10413797" y="1629132"/>
                  <a:pt x="10434930" y="1632688"/>
                  <a:pt x="10456064" y="1636245"/>
                </a:cubicBezTo>
                <a:cubicBezTo>
                  <a:pt x="10489275" y="1639802"/>
                  <a:pt x="10525504" y="1597117"/>
                  <a:pt x="10567772" y="1657587"/>
                </a:cubicBezTo>
                <a:cubicBezTo>
                  <a:pt x="10489275" y="1693158"/>
                  <a:pt x="10407758" y="1728729"/>
                  <a:pt x="10410777" y="1849668"/>
                </a:cubicBezTo>
                <a:cubicBezTo>
                  <a:pt x="10410777" y="1881683"/>
                  <a:pt x="10377566" y="1895910"/>
                  <a:pt x="10353413" y="1903025"/>
                </a:cubicBezTo>
                <a:cubicBezTo>
                  <a:pt x="10311146" y="1917252"/>
                  <a:pt x="10277935" y="1938595"/>
                  <a:pt x="10253782" y="1984836"/>
                </a:cubicBezTo>
                <a:cubicBezTo>
                  <a:pt x="10253782" y="1995507"/>
                  <a:pt x="10253782" y="2002622"/>
                  <a:pt x="10253782" y="2013292"/>
                </a:cubicBezTo>
                <a:cubicBezTo>
                  <a:pt x="10259820" y="2123562"/>
                  <a:pt x="10320202" y="2120004"/>
                  <a:pt x="10386624" y="2102219"/>
                </a:cubicBezTo>
                <a:cubicBezTo>
                  <a:pt x="10465122" y="2080877"/>
                  <a:pt x="10543619" y="2038192"/>
                  <a:pt x="10628156" y="2077320"/>
                </a:cubicBezTo>
                <a:cubicBezTo>
                  <a:pt x="10510408" y="2130676"/>
                  <a:pt x="10380586" y="2134233"/>
                  <a:pt x="10271896" y="2208931"/>
                </a:cubicBezTo>
                <a:cubicBezTo>
                  <a:pt x="10676462" y="2223159"/>
                  <a:pt x="11032720" y="1984836"/>
                  <a:pt x="11425208" y="1892353"/>
                </a:cubicBezTo>
                <a:cubicBezTo>
                  <a:pt x="11413131" y="1952823"/>
                  <a:pt x="11379920" y="1967051"/>
                  <a:pt x="11352748" y="1974165"/>
                </a:cubicBezTo>
                <a:cubicBezTo>
                  <a:pt x="11207830" y="2020407"/>
                  <a:pt x="11081026" y="2112891"/>
                  <a:pt x="10948184" y="2191146"/>
                </a:cubicBezTo>
                <a:cubicBezTo>
                  <a:pt x="10893840" y="2223159"/>
                  <a:pt x="10854590" y="2258731"/>
                  <a:pt x="10833457" y="2326314"/>
                </a:cubicBezTo>
                <a:cubicBezTo>
                  <a:pt x="10815342" y="2390340"/>
                  <a:pt x="10779112" y="2418796"/>
                  <a:pt x="10712690" y="2401012"/>
                </a:cubicBezTo>
                <a:cubicBezTo>
                  <a:pt x="10658346" y="2386784"/>
                  <a:pt x="10600982" y="2393898"/>
                  <a:pt x="10543619" y="2401012"/>
                </a:cubicBezTo>
                <a:cubicBezTo>
                  <a:pt x="10480218" y="2408126"/>
                  <a:pt x="10407758" y="2479267"/>
                  <a:pt x="10422854" y="2518395"/>
                </a:cubicBezTo>
                <a:cubicBezTo>
                  <a:pt x="10453044" y="2582422"/>
                  <a:pt x="10504370" y="2550408"/>
                  <a:pt x="10546639" y="2543294"/>
                </a:cubicBezTo>
                <a:cubicBezTo>
                  <a:pt x="10597964" y="2536181"/>
                  <a:pt x="10691556" y="2518395"/>
                  <a:pt x="10691556" y="2525509"/>
                </a:cubicBezTo>
                <a:cubicBezTo>
                  <a:pt x="10724768" y="2685576"/>
                  <a:pt x="10800246" y="2564636"/>
                  <a:pt x="10854590" y="2564636"/>
                </a:cubicBezTo>
                <a:cubicBezTo>
                  <a:pt x="10905916" y="2564636"/>
                  <a:pt x="10957241" y="2546851"/>
                  <a:pt x="11005548" y="2532623"/>
                </a:cubicBezTo>
                <a:cubicBezTo>
                  <a:pt x="11068949" y="2514837"/>
                  <a:pt x="11126312" y="2546851"/>
                  <a:pt x="11186696" y="2553965"/>
                </a:cubicBezTo>
                <a:cubicBezTo>
                  <a:pt x="11241040" y="2561080"/>
                  <a:pt x="11210850" y="2653563"/>
                  <a:pt x="11244060" y="2692689"/>
                </a:cubicBezTo>
                <a:cubicBezTo>
                  <a:pt x="11250097" y="2703362"/>
                  <a:pt x="11256136" y="2703362"/>
                  <a:pt x="11262174" y="2703362"/>
                </a:cubicBezTo>
                <a:cubicBezTo>
                  <a:pt x="11280289" y="2980812"/>
                  <a:pt x="11597299" y="2913227"/>
                  <a:pt x="11597299" y="2923898"/>
                </a:cubicBezTo>
                <a:cubicBezTo>
                  <a:pt x="11624471" y="2941684"/>
                  <a:pt x="11657682" y="2899000"/>
                  <a:pt x="11690892" y="2941684"/>
                </a:cubicBezTo>
                <a:cubicBezTo>
                  <a:pt x="11548993" y="3137322"/>
                  <a:pt x="11331614" y="3183563"/>
                  <a:pt x="11138390" y="3329402"/>
                </a:cubicBezTo>
                <a:cubicBezTo>
                  <a:pt x="11298403" y="3379202"/>
                  <a:pt x="11391998" y="3208463"/>
                  <a:pt x="11509744" y="3229805"/>
                </a:cubicBezTo>
                <a:cubicBezTo>
                  <a:pt x="11567107" y="3283162"/>
                  <a:pt x="11395016" y="3368530"/>
                  <a:pt x="11561068" y="3393429"/>
                </a:cubicBezTo>
                <a:cubicBezTo>
                  <a:pt x="11488610" y="3439672"/>
                  <a:pt x="11437284" y="3485914"/>
                  <a:pt x="11385959" y="3539269"/>
                </a:cubicBezTo>
                <a:cubicBezTo>
                  <a:pt x="11298403" y="3635309"/>
                  <a:pt x="11280289" y="3699337"/>
                  <a:pt x="11322556" y="3827390"/>
                </a:cubicBezTo>
                <a:cubicBezTo>
                  <a:pt x="11349730" y="3912759"/>
                  <a:pt x="11388978" y="3991015"/>
                  <a:pt x="11352748" y="4090612"/>
                </a:cubicBezTo>
                <a:cubicBezTo>
                  <a:pt x="11328595" y="4158196"/>
                  <a:pt x="11337653" y="4204438"/>
                  <a:pt x="11428226" y="4172424"/>
                </a:cubicBezTo>
                <a:cubicBezTo>
                  <a:pt x="11524840" y="4140411"/>
                  <a:pt x="11561068" y="4200882"/>
                  <a:pt x="11536915" y="4321821"/>
                </a:cubicBezTo>
                <a:cubicBezTo>
                  <a:pt x="11521821" y="4400076"/>
                  <a:pt x="11536915" y="4424975"/>
                  <a:pt x="11603338" y="4414305"/>
                </a:cubicBezTo>
                <a:cubicBezTo>
                  <a:pt x="11675796" y="4403633"/>
                  <a:pt x="11745236" y="4353835"/>
                  <a:pt x="11835811" y="4378734"/>
                </a:cubicBezTo>
                <a:cubicBezTo>
                  <a:pt x="11763352" y="4521016"/>
                  <a:pt x="11609374" y="4478331"/>
                  <a:pt x="11524840" y="4613499"/>
                </a:cubicBezTo>
                <a:cubicBezTo>
                  <a:pt x="11624471" y="4613499"/>
                  <a:pt x="11702969" y="4613499"/>
                  <a:pt x="11775427" y="4585042"/>
                </a:cubicBezTo>
                <a:cubicBezTo>
                  <a:pt x="11805619" y="4574373"/>
                  <a:pt x="11838830" y="4560144"/>
                  <a:pt x="11856944" y="4602828"/>
                </a:cubicBezTo>
                <a:cubicBezTo>
                  <a:pt x="11878080" y="4652628"/>
                  <a:pt x="11835811" y="4670412"/>
                  <a:pt x="11811658" y="4677526"/>
                </a:cubicBezTo>
                <a:cubicBezTo>
                  <a:pt x="11742216" y="4702425"/>
                  <a:pt x="11687874" y="4759339"/>
                  <a:pt x="11627490" y="4805580"/>
                </a:cubicBezTo>
                <a:cubicBezTo>
                  <a:pt x="11497668" y="4905177"/>
                  <a:pt x="11355767" y="4990547"/>
                  <a:pt x="11247078" y="5154171"/>
                </a:cubicBezTo>
                <a:cubicBezTo>
                  <a:pt x="11382940" y="5111487"/>
                  <a:pt x="11485590" y="5011889"/>
                  <a:pt x="11615414" y="4994104"/>
                </a:cubicBezTo>
                <a:cubicBezTo>
                  <a:pt x="11503704" y="5143500"/>
                  <a:pt x="11361806" y="5243097"/>
                  <a:pt x="11228964" y="5353367"/>
                </a:cubicBezTo>
                <a:cubicBezTo>
                  <a:pt x="11189714" y="5385379"/>
                  <a:pt x="11150466" y="5406721"/>
                  <a:pt x="11144428" y="5474306"/>
                </a:cubicBezTo>
                <a:cubicBezTo>
                  <a:pt x="11126312" y="5605917"/>
                  <a:pt x="11078008" y="5712629"/>
                  <a:pt x="10969318" y="5769542"/>
                </a:cubicBezTo>
                <a:cubicBezTo>
                  <a:pt x="10969318" y="5769542"/>
                  <a:pt x="10975356" y="5790884"/>
                  <a:pt x="10978374" y="5801555"/>
                </a:cubicBezTo>
                <a:cubicBezTo>
                  <a:pt x="11044797" y="5805112"/>
                  <a:pt x="11096122" y="5726858"/>
                  <a:pt x="11177639" y="5755314"/>
                </a:cubicBezTo>
                <a:cubicBezTo>
                  <a:pt x="11096122" y="5862025"/>
                  <a:pt x="11029702" y="5954508"/>
                  <a:pt x="10917992" y="6004307"/>
                </a:cubicBezTo>
                <a:cubicBezTo>
                  <a:pt x="10827418" y="6043434"/>
                  <a:pt x="10715710" y="6068335"/>
                  <a:pt x="10649289" y="6196388"/>
                </a:cubicBezTo>
                <a:cubicBezTo>
                  <a:pt x="10724768" y="6221287"/>
                  <a:pt x="10782132" y="6189274"/>
                  <a:pt x="10839496" y="6167932"/>
                </a:cubicBezTo>
                <a:cubicBezTo>
                  <a:pt x="10927050" y="6132361"/>
                  <a:pt x="11014605" y="6093234"/>
                  <a:pt x="11102160" y="6057663"/>
                </a:cubicBezTo>
                <a:cubicBezTo>
                  <a:pt x="11135372" y="6043434"/>
                  <a:pt x="11171600" y="6036320"/>
                  <a:pt x="11192734" y="6100347"/>
                </a:cubicBezTo>
                <a:cubicBezTo>
                  <a:pt x="11081026" y="6114575"/>
                  <a:pt x="11014605" y="6199945"/>
                  <a:pt x="10945164" y="6281757"/>
                </a:cubicBezTo>
                <a:cubicBezTo>
                  <a:pt x="10905916" y="6327999"/>
                  <a:pt x="10872705" y="6388469"/>
                  <a:pt x="10803265" y="6367127"/>
                </a:cubicBezTo>
                <a:cubicBezTo>
                  <a:pt x="10767036" y="6356456"/>
                  <a:pt x="10742882" y="6388469"/>
                  <a:pt x="10745901" y="6431153"/>
                </a:cubicBezTo>
                <a:cubicBezTo>
                  <a:pt x="10760998" y="6580550"/>
                  <a:pt x="10673442" y="6630349"/>
                  <a:pt x="10582868" y="6658805"/>
                </a:cubicBezTo>
                <a:cubicBezTo>
                  <a:pt x="10450026" y="6701489"/>
                  <a:pt x="10332280" y="6786859"/>
                  <a:pt x="10208496" y="6858000"/>
                </a:cubicBezTo>
                <a:lnTo>
                  <a:pt x="7272221" y="6858000"/>
                </a:lnTo>
                <a:lnTo>
                  <a:pt x="6362810" y="6858000"/>
                </a:lnTo>
                <a:lnTo>
                  <a:pt x="6139260" y="6858000"/>
                </a:lnTo>
                <a:lnTo>
                  <a:pt x="4282294" y="6858000"/>
                </a:lnTo>
                <a:lnTo>
                  <a:pt x="4114800" y="6858000"/>
                </a:lnTo>
                <a:lnTo>
                  <a:pt x="4038600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8" name="Sous-titre 2">
            <a:extLst>
              <a:ext uri="{FF2B5EF4-FFF2-40B4-BE49-F238E27FC236}">
                <a16:creationId xmlns:a16="http://schemas.microsoft.com/office/drawing/2014/main" id="{82F2E221-2A57-4A6B-BEDD-064C2B4C08A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0" y="5296371"/>
            <a:ext cx="11592560" cy="1561629"/>
          </a:xfrm>
        </p:spPr>
        <p:txBody>
          <a:bodyPr>
            <a:noAutofit/>
          </a:bodyPr>
          <a:lstStyle/>
          <a:p>
            <a:pPr algn="ctr"/>
            <a:r>
              <a:rPr lang="fr-FR" sz="11000" dirty="0">
                <a:solidFill>
                  <a:srgbClr val="FFFFFF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Restez chez vous </a:t>
            </a:r>
          </a:p>
        </p:txBody>
      </p:sp>
      <p:pic>
        <p:nvPicPr>
          <p:cNvPr id="9" name="Graphique 8" descr="Visage blanc faisant un clin d’œil">
            <a:extLst>
              <a:ext uri="{FF2B5EF4-FFF2-40B4-BE49-F238E27FC236}">
                <a16:creationId xmlns:a16="http://schemas.microsoft.com/office/drawing/2014/main" id="{0F0C2682-FB2F-4822-BE5C-B71FDB741F8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302519" y="4046026"/>
            <a:ext cx="1586962" cy="15869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164954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>
            <a:extLst>
              <a:ext uri="{FF2B5EF4-FFF2-40B4-BE49-F238E27FC236}">
                <a16:creationId xmlns:a16="http://schemas.microsoft.com/office/drawing/2014/main" id="{97AE11FF-0FC9-4355-ADBA-CB65BA2FE0CA}"/>
              </a:ext>
            </a:extLst>
          </p:cNvPr>
          <p:cNvSpPr txBox="1">
            <a:spLocks/>
          </p:cNvSpPr>
          <p:nvPr/>
        </p:nvSpPr>
        <p:spPr>
          <a:xfrm>
            <a:off x="0" y="5340492"/>
            <a:ext cx="12192000" cy="1441308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r-FR" sz="9000" cap="all" dirty="0">
                <a:solidFill>
                  <a:schemeClr val="accent6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Le </a:t>
            </a:r>
            <a:r>
              <a:rPr lang="fr-FR" sz="9000" cap="all" dirty="0" err="1">
                <a:solidFill>
                  <a:schemeClr val="accent6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mountain</a:t>
            </a:r>
            <a:r>
              <a:rPr lang="fr-FR" sz="9000" cap="all" dirty="0">
                <a:solidFill>
                  <a:schemeClr val="accent6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fr-FR" sz="9000" cap="all" dirty="0" err="1">
                <a:solidFill>
                  <a:schemeClr val="accent6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climber</a:t>
            </a:r>
            <a:endParaRPr lang="fr-FR" sz="9000" cap="all" dirty="0">
              <a:solidFill>
                <a:schemeClr val="accent6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pic>
        <p:nvPicPr>
          <p:cNvPr id="4098" name="Picture 2" descr="Résultat de recherche d'images pour &quot;dessin muscle abdominaux&quot;">
            <a:extLst>
              <a:ext uri="{FF2B5EF4-FFF2-40B4-BE49-F238E27FC236}">
                <a16:creationId xmlns:a16="http://schemas.microsoft.com/office/drawing/2014/main" id="{807B19CE-270C-417D-9E59-9673A01CC8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9575" y="0"/>
            <a:ext cx="3752850" cy="53868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340543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4" descr="Résultat de recherche d'images pour &quot;dessin mountain climber&quot;">
            <a:extLst>
              <a:ext uri="{FF2B5EF4-FFF2-40B4-BE49-F238E27FC236}">
                <a16:creationId xmlns:a16="http://schemas.microsoft.com/office/drawing/2014/main" id="{619C788F-8138-41A3-AACC-AE7A863017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2793" y="2220635"/>
            <a:ext cx="8966414" cy="24167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630281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>
            <a:extLst>
              <a:ext uri="{FF2B5EF4-FFF2-40B4-BE49-F238E27FC236}">
                <a16:creationId xmlns:a16="http://schemas.microsoft.com/office/drawing/2014/main" id="{97AE11FF-0FC9-4355-ADBA-CB65BA2FE0CA}"/>
              </a:ext>
            </a:extLst>
          </p:cNvPr>
          <p:cNvSpPr txBox="1">
            <a:spLocks/>
          </p:cNvSpPr>
          <p:nvPr/>
        </p:nvSpPr>
        <p:spPr>
          <a:xfrm>
            <a:off x="0" y="5340492"/>
            <a:ext cx="12192000" cy="1441308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r-FR" sz="9000" cap="all" dirty="0">
                <a:solidFill>
                  <a:schemeClr val="accent6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Le </a:t>
            </a:r>
            <a:r>
              <a:rPr lang="fr-FR" sz="9000" cap="all" dirty="0" err="1">
                <a:solidFill>
                  <a:schemeClr val="accent6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climber</a:t>
            </a:r>
            <a:r>
              <a:rPr lang="fr-FR" sz="9000" cap="all" dirty="0">
                <a:solidFill>
                  <a:schemeClr val="accent6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fr-FR" sz="9000" cap="all" dirty="0" err="1">
                <a:solidFill>
                  <a:schemeClr val="accent6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Easy</a:t>
            </a:r>
            <a:endParaRPr lang="fr-FR" sz="9000" cap="all" dirty="0">
              <a:solidFill>
                <a:schemeClr val="accent6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pic>
        <p:nvPicPr>
          <p:cNvPr id="4098" name="Picture 2" descr="Résultat de recherche d'images pour &quot;dessin muscle abdominaux&quot;">
            <a:extLst>
              <a:ext uri="{FF2B5EF4-FFF2-40B4-BE49-F238E27FC236}">
                <a16:creationId xmlns:a16="http://schemas.microsoft.com/office/drawing/2014/main" id="{807B19CE-270C-417D-9E59-9673A01CC8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9575" y="0"/>
            <a:ext cx="3752850" cy="53868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1096804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14" descr="Résultat de recherche d'images pour &quot;dessin mountain climber&quot;">
            <a:extLst>
              <a:ext uri="{FF2B5EF4-FFF2-40B4-BE49-F238E27FC236}">
                <a16:creationId xmlns:a16="http://schemas.microsoft.com/office/drawing/2014/main" id="{29BEEF8B-A9B1-4572-8538-4405F1AEC3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2793" y="2220635"/>
            <a:ext cx="8966414" cy="24167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703523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>
            <a:extLst>
              <a:ext uri="{FF2B5EF4-FFF2-40B4-BE49-F238E27FC236}">
                <a16:creationId xmlns:a16="http://schemas.microsoft.com/office/drawing/2014/main" id="{97AE11FF-0FC9-4355-ADBA-CB65BA2FE0CA}"/>
              </a:ext>
            </a:extLst>
          </p:cNvPr>
          <p:cNvSpPr txBox="1">
            <a:spLocks/>
          </p:cNvSpPr>
          <p:nvPr/>
        </p:nvSpPr>
        <p:spPr>
          <a:xfrm>
            <a:off x="0" y="5591174"/>
            <a:ext cx="12192000" cy="1190625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r-FR" sz="9000" cap="all" dirty="0" err="1">
                <a:solidFill>
                  <a:schemeClr val="accent6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LeS</a:t>
            </a:r>
            <a:r>
              <a:rPr lang="fr-FR" sz="9000" cap="all" dirty="0">
                <a:solidFill>
                  <a:schemeClr val="accent6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pompes</a:t>
            </a:r>
          </a:p>
        </p:txBody>
      </p:sp>
      <p:pic>
        <p:nvPicPr>
          <p:cNvPr id="8194" name="Picture 2" descr="Résultat de recherche d'images pour &quot;dessin muscle pectoraux&quot;">
            <a:extLst>
              <a:ext uri="{FF2B5EF4-FFF2-40B4-BE49-F238E27FC236}">
                <a16:creationId xmlns:a16="http://schemas.microsoft.com/office/drawing/2014/main" id="{7660E2D6-1EC1-427C-9BD1-35E95852CAE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346" b="5004"/>
          <a:stretch/>
        </p:blipFill>
        <p:spPr bwMode="auto">
          <a:xfrm>
            <a:off x="3567112" y="0"/>
            <a:ext cx="5057775" cy="54181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0726489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8" descr="Résultat de recherche d'images pour &quot;dessin pompe abdo&quot;">
            <a:extLst>
              <a:ext uri="{FF2B5EF4-FFF2-40B4-BE49-F238E27FC236}">
                <a16:creationId xmlns:a16="http://schemas.microsoft.com/office/drawing/2014/main" id="{4FF0C7C0-F4CC-4D4B-8F7A-3EDC64F406B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55" t="5821" r="8358" b="22936"/>
          <a:stretch/>
        </p:blipFill>
        <p:spPr bwMode="auto">
          <a:xfrm>
            <a:off x="2552860" y="1897062"/>
            <a:ext cx="7086279" cy="30638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" name="Connecteur droit 2">
            <a:extLst>
              <a:ext uri="{FF2B5EF4-FFF2-40B4-BE49-F238E27FC236}">
                <a16:creationId xmlns:a16="http://schemas.microsoft.com/office/drawing/2014/main" id="{DCEB10F4-4289-40FB-BC1D-4E5B323F8CBE}"/>
              </a:ext>
            </a:extLst>
          </p:cNvPr>
          <p:cNvCxnSpPr>
            <a:cxnSpLocks/>
          </p:cNvCxnSpPr>
          <p:nvPr/>
        </p:nvCxnSpPr>
        <p:spPr>
          <a:xfrm flipH="1" flipV="1">
            <a:off x="4991100" y="1676400"/>
            <a:ext cx="5295900" cy="207645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Connecteur droit 3">
            <a:extLst>
              <a:ext uri="{FF2B5EF4-FFF2-40B4-BE49-F238E27FC236}">
                <a16:creationId xmlns:a16="http://schemas.microsoft.com/office/drawing/2014/main" id="{0E25A1D3-EC40-4D3A-BA02-9466053FD342}"/>
              </a:ext>
            </a:extLst>
          </p:cNvPr>
          <p:cNvCxnSpPr>
            <a:cxnSpLocks/>
          </p:cNvCxnSpPr>
          <p:nvPr/>
        </p:nvCxnSpPr>
        <p:spPr>
          <a:xfrm>
            <a:off x="1952625" y="3981450"/>
            <a:ext cx="4572000" cy="409575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414824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>
            <a:extLst>
              <a:ext uri="{FF2B5EF4-FFF2-40B4-BE49-F238E27FC236}">
                <a16:creationId xmlns:a16="http://schemas.microsoft.com/office/drawing/2014/main" id="{97AE11FF-0FC9-4355-ADBA-CB65BA2FE0CA}"/>
              </a:ext>
            </a:extLst>
          </p:cNvPr>
          <p:cNvSpPr txBox="1">
            <a:spLocks/>
          </p:cNvSpPr>
          <p:nvPr/>
        </p:nvSpPr>
        <p:spPr>
          <a:xfrm>
            <a:off x="0" y="5591174"/>
            <a:ext cx="12192000" cy="1190625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r-FR" sz="9000" cap="all" dirty="0" err="1">
                <a:solidFill>
                  <a:schemeClr val="accent6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LeS</a:t>
            </a:r>
            <a:r>
              <a:rPr lang="fr-FR" sz="9000" cap="all" dirty="0">
                <a:solidFill>
                  <a:schemeClr val="accent6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burpees</a:t>
            </a:r>
          </a:p>
        </p:txBody>
      </p:sp>
      <p:pic>
        <p:nvPicPr>
          <p:cNvPr id="5" name="Picture 2" descr="Résultat de recherche d'images pour &quot;dessin muscle quadriceps&quot;">
            <a:extLst>
              <a:ext uri="{FF2B5EF4-FFF2-40B4-BE49-F238E27FC236}">
                <a16:creationId xmlns:a16="http://schemas.microsoft.com/office/drawing/2014/main" id="{36571B07-51E9-43EE-B3BD-B2C7AE38146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43" r="9381"/>
          <a:stretch/>
        </p:blipFill>
        <p:spPr bwMode="auto">
          <a:xfrm>
            <a:off x="66675" y="0"/>
            <a:ext cx="4314825" cy="5381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Résultat de recherche d'images pour &quot;dessin muscle abdominaux&quot;">
            <a:extLst>
              <a:ext uri="{FF2B5EF4-FFF2-40B4-BE49-F238E27FC236}">
                <a16:creationId xmlns:a16="http://schemas.microsoft.com/office/drawing/2014/main" id="{6F62F6B1-9950-43D1-B3A4-E0A4A096EB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9150" y="0"/>
            <a:ext cx="3752850" cy="53868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Résultat de recherche d'images pour &quot;dessin muscle pectoraux&quot;">
            <a:extLst>
              <a:ext uri="{FF2B5EF4-FFF2-40B4-BE49-F238E27FC236}">
                <a16:creationId xmlns:a16="http://schemas.microsoft.com/office/drawing/2014/main" id="{95CC50BD-61E0-4364-B9BE-7686D00A017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346" b="5004"/>
          <a:stretch/>
        </p:blipFill>
        <p:spPr bwMode="auto">
          <a:xfrm>
            <a:off x="3286125" y="0"/>
            <a:ext cx="5153025" cy="53868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7879463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6" descr="Résultat de recherche d'images pour &quot;dessin burpees&quot;">
            <a:extLst>
              <a:ext uri="{FF2B5EF4-FFF2-40B4-BE49-F238E27FC236}">
                <a16:creationId xmlns:a16="http://schemas.microsoft.com/office/drawing/2014/main" id="{49099AF7-B4F7-4816-B59D-D42D16E5B32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3137"/>
          <a:stretch/>
        </p:blipFill>
        <p:spPr bwMode="auto">
          <a:xfrm>
            <a:off x="1020855" y="1480097"/>
            <a:ext cx="10150289" cy="38978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785926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:a16="http://schemas.microsoft.com/office/drawing/2014/main" id="{560626CC-D672-4063-8503-72801A050C3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t="10506" b="9493"/>
          <a:stretch/>
        </p:blipFill>
        <p:spPr>
          <a:xfrm>
            <a:off x="1285875" y="0"/>
            <a:ext cx="9620250" cy="5772150"/>
          </a:xfrm>
          <a:prstGeom prst="rect">
            <a:avLst/>
          </a:prstGeom>
        </p:spPr>
      </p:pic>
      <p:sp>
        <p:nvSpPr>
          <p:cNvPr id="7" name="Espace réservé du contenu 2">
            <a:extLst>
              <a:ext uri="{FF2B5EF4-FFF2-40B4-BE49-F238E27FC236}">
                <a16:creationId xmlns:a16="http://schemas.microsoft.com/office/drawing/2014/main" id="{2A8A7005-2DA5-4186-B529-C32805B50C9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5854700"/>
            <a:ext cx="12192000" cy="879475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fr-FR" sz="6000" dirty="0">
                <a:solidFill>
                  <a:schemeClr val="accent5"/>
                </a:solidFill>
                <a:latin typeface="+mj-lt"/>
              </a:rPr>
              <a:t>Et maintenant, qu’est-ce que je fais ?</a:t>
            </a:r>
          </a:p>
        </p:txBody>
      </p:sp>
    </p:spTree>
    <p:extLst>
      <p:ext uri="{BB962C8B-B14F-4D97-AF65-F5344CB8AC3E}">
        <p14:creationId xmlns:p14="http://schemas.microsoft.com/office/powerpoint/2010/main" val="361539447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contenu 2">
            <a:extLst>
              <a:ext uri="{FF2B5EF4-FFF2-40B4-BE49-F238E27FC236}">
                <a16:creationId xmlns:a16="http://schemas.microsoft.com/office/drawing/2014/main" id="{80D1F165-4733-4748-A8E1-3A1EBBC604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0"/>
            <a:ext cx="12192000" cy="1266825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fr-FR" sz="8000" dirty="0">
                <a:solidFill>
                  <a:schemeClr val="accent6"/>
                </a:solidFill>
                <a:latin typeface="+mj-lt"/>
              </a:rPr>
              <a:t>Un parcours dans le jardin</a:t>
            </a:r>
          </a:p>
        </p:txBody>
      </p:sp>
      <p:pic>
        <p:nvPicPr>
          <p:cNvPr id="12290" name="Picture 2" descr="Résultat de recherche d'images pour &quot;dessin squat&quot;">
            <a:extLst>
              <a:ext uri="{FF2B5EF4-FFF2-40B4-BE49-F238E27FC236}">
                <a16:creationId xmlns:a16="http://schemas.microsoft.com/office/drawing/2014/main" id="{9D438945-894C-440A-9B93-0A8AF489765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143" t="12245" r="46429" b="53061"/>
          <a:stretch/>
        </p:blipFill>
        <p:spPr bwMode="auto">
          <a:xfrm>
            <a:off x="604836" y="1644650"/>
            <a:ext cx="1495425" cy="1619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2" name="Picture 4" descr="Résultat de recherche d'images pour &quot;dessin planche abdo&quot;">
            <a:extLst>
              <a:ext uri="{FF2B5EF4-FFF2-40B4-BE49-F238E27FC236}">
                <a16:creationId xmlns:a16="http://schemas.microsoft.com/office/drawing/2014/main" id="{FB892503-75C3-4B71-B614-1A91521D088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77" t="18588" r="4860" b="18475"/>
          <a:stretch/>
        </p:blipFill>
        <p:spPr bwMode="auto">
          <a:xfrm>
            <a:off x="381000" y="5607050"/>
            <a:ext cx="1943100" cy="647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4" name="Picture 6" descr="Résultat de recherche d'images pour &quot;dessin fente&quot;">
            <a:extLst>
              <a:ext uri="{FF2B5EF4-FFF2-40B4-BE49-F238E27FC236}">
                <a16:creationId xmlns:a16="http://schemas.microsoft.com/office/drawing/2014/main" id="{EE01B6F3-FE6F-4C24-875C-EE6B39B4D4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29049" y="1644650"/>
            <a:ext cx="1448443" cy="1619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6" name="Picture 8" descr="Résultat de recherche d'images pour &quot;dessin pompe abdo&quot;">
            <a:extLst>
              <a:ext uri="{FF2B5EF4-FFF2-40B4-BE49-F238E27FC236}">
                <a16:creationId xmlns:a16="http://schemas.microsoft.com/office/drawing/2014/main" id="{42C73747-8C69-4E55-AE56-A85B944C37A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55" t="5821" r="8358" b="22936"/>
          <a:stretch/>
        </p:blipFill>
        <p:spPr bwMode="auto">
          <a:xfrm>
            <a:off x="3301238" y="5238750"/>
            <a:ext cx="2504065" cy="1082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8" name="Picture 10" descr="Résultat de recherche d'images pour &quot;dessin planche costale&quot;">
            <a:extLst>
              <a:ext uri="{FF2B5EF4-FFF2-40B4-BE49-F238E27FC236}">
                <a16:creationId xmlns:a16="http://schemas.microsoft.com/office/drawing/2014/main" id="{D2BDBE65-171F-4563-A15E-187F365435C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667" b="33000"/>
          <a:stretch/>
        </p:blipFill>
        <p:spPr bwMode="auto">
          <a:xfrm>
            <a:off x="9648066" y="1958053"/>
            <a:ext cx="2185547" cy="10312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300" name="Picture 12" descr="Résultat de recherche d'images pour &quot;chaise musculation dessin&quot;">
            <a:extLst>
              <a:ext uri="{FF2B5EF4-FFF2-40B4-BE49-F238E27FC236}">
                <a16:creationId xmlns:a16="http://schemas.microsoft.com/office/drawing/2014/main" id="{1FD1863E-7D02-4621-A9B7-B07DEB8F6E8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000" r="32334"/>
          <a:stretch/>
        </p:blipFill>
        <p:spPr bwMode="auto">
          <a:xfrm>
            <a:off x="7357683" y="4721226"/>
            <a:ext cx="1019175" cy="16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302" name="Picture 14" descr="Résultat de recherche d'images pour &quot;dessin mountain climber&quot;">
            <a:extLst>
              <a:ext uri="{FF2B5EF4-FFF2-40B4-BE49-F238E27FC236}">
                <a16:creationId xmlns:a16="http://schemas.microsoft.com/office/drawing/2014/main" id="{9D77CA03-6774-4089-A2D6-E33600F8AB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48070" y="2149475"/>
            <a:ext cx="2438400" cy="657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304" name="Picture 16" descr="Résultat de recherche d'images pour &quot;dessin burpees&quot;">
            <a:extLst>
              <a:ext uri="{FF2B5EF4-FFF2-40B4-BE49-F238E27FC236}">
                <a16:creationId xmlns:a16="http://schemas.microsoft.com/office/drawing/2014/main" id="{63659F46-011D-4519-AA65-01D70C88833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3137"/>
          <a:stretch/>
        </p:blipFill>
        <p:spPr bwMode="auto">
          <a:xfrm>
            <a:off x="9331139" y="5318882"/>
            <a:ext cx="2819400" cy="1082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Flèche : bas 4">
            <a:extLst>
              <a:ext uri="{FF2B5EF4-FFF2-40B4-BE49-F238E27FC236}">
                <a16:creationId xmlns:a16="http://schemas.microsoft.com/office/drawing/2014/main" id="{8A92A410-7279-48E3-BEE9-3D63B96A19A4}"/>
              </a:ext>
            </a:extLst>
          </p:cNvPr>
          <p:cNvSpPr/>
          <p:nvPr/>
        </p:nvSpPr>
        <p:spPr>
          <a:xfrm>
            <a:off x="900113" y="3429000"/>
            <a:ext cx="181820" cy="2076450"/>
          </a:xfrm>
          <a:prstGeom prst="downArrow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Flèche : bas 13">
            <a:extLst>
              <a:ext uri="{FF2B5EF4-FFF2-40B4-BE49-F238E27FC236}">
                <a16:creationId xmlns:a16="http://schemas.microsoft.com/office/drawing/2014/main" id="{62403209-FF82-470E-97DC-B84739B99541}"/>
              </a:ext>
            </a:extLst>
          </p:cNvPr>
          <p:cNvSpPr/>
          <p:nvPr/>
        </p:nvSpPr>
        <p:spPr>
          <a:xfrm rot="13071127">
            <a:off x="2861726" y="2877778"/>
            <a:ext cx="172455" cy="2845319"/>
          </a:xfrm>
          <a:prstGeom prst="downArrow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" name="Flèche : bas 14">
            <a:extLst>
              <a:ext uri="{FF2B5EF4-FFF2-40B4-BE49-F238E27FC236}">
                <a16:creationId xmlns:a16="http://schemas.microsoft.com/office/drawing/2014/main" id="{0903BB3D-ECBA-4974-B99E-BC7914AA7398}"/>
              </a:ext>
            </a:extLst>
          </p:cNvPr>
          <p:cNvSpPr/>
          <p:nvPr/>
        </p:nvSpPr>
        <p:spPr>
          <a:xfrm>
            <a:off x="4524260" y="3429000"/>
            <a:ext cx="151760" cy="1784350"/>
          </a:xfrm>
          <a:prstGeom prst="downArrow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" name="Flèche : bas 15">
            <a:extLst>
              <a:ext uri="{FF2B5EF4-FFF2-40B4-BE49-F238E27FC236}">
                <a16:creationId xmlns:a16="http://schemas.microsoft.com/office/drawing/2014/main" id="{7F639FA4-35CC-469A-BBB9-27E66AC45696}"/>
              </a:ext>
            </a:extLst>
          </p:cNvPr>
          <p:cNvSpPr/>
          <p:nvPr/>
        </p:nvSpPr>
        <p:spPr>
          <a:xfrm rot="13071127">
            <a:off x="6059098" y="2669167"/>
            <a:ext cx="172455" cy="2845319"/>
          </a:xfrm>
          <a:prstGeom prst="downArrow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" name="Flèche : bas 16">
            <a:extLst>
              <a:ext uri="{FF2B5EF4-FFF2-40B4-BE49-F238E27FC236}">
                <a16:creationId xmlns:a16="http://schemas.microsoft.com/office/drawing/2014/main" id="{7C27896F-5D59-4ED8-AEB3-77AC81E220F4}"/>
              </a:ext>
            </a:extLst>
          </p:cNvPr>
          <p:cNvSpPr/>
          <p:nvPr/>
        </p:nvSpPr>
        <p:spPr>
          <a:xfrm>
            <a:off x="7712241" y="2862082"/>
            <a:ext cx="151760" cy="1784350"/>
          </a:xfrm>
          <a:prstGeom prst="downArrow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8" name="Flèche : bas 17">
            <a:extLst>
              <a:ext uri="{FF2B5EF4-FFF2-40B4-BE49-F238E27FC236}">
                <a16:creationId xmlns:a16="http://schemas.microsoft.com/office/drawing/2014/main" id="{B8A1A1FA-C554-4C83-94AB-EEAC780C9F15}"/>
              </a:ext>
            </a:extLst>
          </p:cNvPr>
          <p:cNvSpPr/>
          <p:nvPr/>
        </p:nvSpPr>
        <p:spPr>
          <a:xfrm rot="13071127">
            <a:off x="8976302" y="2669167"/>
            <a:ext cx="172455" cy="2845319"/>
          </a:xfrm>
          <a:prstGeom prst="downArrow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9" name="Flèche : bas 18">
            <a:extLst>
              <a:ext uri="{FF2B5EF4-FFF2-40B4-BE49-F238E27FC236}">
                <a16:creationId xmlns:a16="http://schemas.microsoft.com/office/drawing/2014/main" id="{334E22E0-EF25-4BA0-898E-AA287DCB8AFC}"/>
              </a:ext>
            </a:extLst>
          </p:cNvPr>
          <p:cNvSpPr/>
          <p:nvPr/>
        </p:nvSpPr>
        <p:spPr>
          <a:xfrm>
            <a:off x="10585809" y="3188168"/>
            <a:ext cx="158391" cy="2398894"/>
          </a:xfrm>
          <a:prstGeom prst="downArrow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706FE0D5-282B-4323-9CBF-9BA1A408DBA0}"/>
              </a:ext>
            </a:extLst>
          </p:cNvPr>
          <p:cNvSpPr txBox="1"/>
          <p:nvPr/>
        </p:nvSpPr>
        <p:spPr>
          <a:xfrm>
            <a:off x="714373" y="1352550"/>
            <a:ext cx="127635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000" dirty="0">
                <a:latin typeface="+mj-lt"/>
              </a:rPr>
              <a:t>SQUAT</a:t>
            </a:r>
          </a:p>
        </p:txBody>
      </p:sp>
      <p:sp>
        <p:nvSpPr>
          <p:cNvPr id="21" name="ZoneTexte 20">
            <a:extLst>
              <a:ext uri="{FF2B5EF4-FFF2-40B4-BE49-F238E27FC236}">
                <a16:creationId xmlns:a16="http://schemas.microsoft.com/office/drawing/2014/main" id="{CB647D6E-DAED-42F4-A744-64F5B9391E67}"/>
              </a:ext>
            </a:extLst>
          </p:cNvPr>
          <p:cNvSpPr txBox="1"/>
          <p:nvPr/>
        </p:nvSpPr>
        <p:spPr>
          <a:xfrm>
            <a:off x="381000" y="6162675"/>
            <a:ext cx="163045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000" dirty="0">
                <a:latin typeface="+mj-lt"/>
              </a:rPr>
              <a:t>PLANCHE</a:t>
            </a:r>
          </a:p>
        </p:txBody>
      </p:sp>
      <p:sp>
        <p:nvSpPr>
          <p:cNvPr id="22" name="ZoneTexte 21">
            <a:extLst>
              <a:ext uri="{FF2B5EF4-FFF2-40B4-BE49-F238E27FC236}">
                <a16:creationId xmlns:a16="http://schemas.microsoft.com/office/drawing/2014/main" id="{F418D64F-614D-4259-9E27-D458E86AF0CA}"/>
              </a:ext>
            </a:extLst>
          </p:cNvPr>
          <p:cNvSpPr txBox="1"/>
          <p:nvPr/>
        </p:nvSpPr>
        <p:spPr>
          <a:xfrm>
            <a:off x="4686431" y="1503870"/>
            <a:ext cx="127635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000" dirty="0">
                <a:latin typeface="+mj-lt"/>
              </a:rPr>
              <a:t>LUNGE</a:t>
            </a:r>
          </a:p>
        </p:txBody>
      </p:sp>
      <p:sp>
        <p:nvSpPr>
          <p:cNvPr id="23" name="ZoneTexte 22">
            <a:extLst>
              <a:ext uri="{FF2B5EF4-FFF2-40B4-BE49-F238E27FC236}">
                <a16:creationId xmlns:a16="http://schemas.microsoft.com/office/drawing/2014/main" id="{0681B217-D8DC-4B83-86E9-588B8F809C04}"/>
              </a:ext>
            </a:extLst>
          </p:cNvPr>
          <p:cNvSpPr txBox="1"/>
          <p:nvPr/>
        </p:nvSpPr>
        <p:spPr>
          <a:xfrm>
            <a:off x="4639316" y="6044427"/>
            <a:ext cx="145668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000" dirty="0">
                <a:latin typeface="+mj-lt"/>
              </a:rPr>
              <a:t>POMPE</a:t>
            </a:r>
          </a:p>
        </p:txBody>
      </p:sp>
      <p:sp>
        <p:nvSpPr>
          <p:cNvPr id="24" name="ZoneTexte 23">
            <a:extLst>
              <a:ext uri="{FF2B5EF4-FFF2-40B4-BE49-F238E27FC236}">
                <a16:creationId xmlns:a16="http://schemas.microsoft.com/office/drawing/2014/main" id="{BFD44E75-21FB-4B31-AAEF-A4570363538F}"/>
              </a:ext>
            </a:extLst>
          </p:cNvPr>
          <p:cNvSpPr txBox="1"/>
          <p:nvPr/>
        </p:nvSpPr>
        <p:spPr>
          <a:xfrm>
            <a:off x="6399017" y="1595477"/>
            <a:ext cx="341884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000" dirty="0">
                <a:latin typeface="+mj-lt"/>
              </a:rPr>
              <a:t>MOUNTAIN CLIMBER</a:t>
            </a:r>
          </a:p>
        </p:txBody>
      </p:sp>
      <p:sp>
        <p:nvSpPr>
          <p:cNvPr id="25" name="ZoneTexte 24">
            <a:extLst>
              <a:ext uri="{FF2B5EF4-FFF2-40B4-BE49-F238E27FC236}">
                <a16:creationId xmlns:a16="http://schemas.microsoft.com/office/drawing/2014/main" id="{D8D76488-E549-4313-97DD-CCF9774DB364}"/>
              </a:ext>
            </a:extLst>
          </p:cNvPr>
          <p:cNvSpPr txBox="1"/>
          <p:nvPr/>
        </p:nvSpPr>
        <p:spPr>
          <a:xfrm>
            <a:off x="7293957" y="6283959"/>
            <a:ext cx="145668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000" dirty="0">
                <a:latin typeface="+mj-lt"/>
              </a:rPr>
              <a:t>CHAISE</a:t>
            </a:r>
          </a:p>
        </p:txBody>
      </p:sp>
      <p:sp>
        <p:nvSpPr>
          <p:cNvPr id="27" name="ZoneTexte 26">
            <a:extLst>
              <a:ext uri="{FF2B5EF4-FFF2-40B4-BE49-F238E27FC236}">
                <a16:creationId xmlns:a16="http://schemas.microsoft.com/office/drawing/2014/main" id="{6B88D91D-FA9E-4499-9D2D-12D0C53D2D93}"/>
              </a:ext>
            </a:extLst>
          </p:cNvPr>
          <p:cNvSpPr txBox="1"/>
          <p:nvPr/>
        </p:nvSpPr>
        <p:spPr>
          <a:xfrm>
            <a:off x="10254098" y="1147214"/>
            <a:ext cx="163045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000" dirty="0">
                <a:latin typeface="+mj-lt"/>
              </a:rPr>
              <a:t>PLANCHE</a:t>
            </a:r>
          </a:p>
          <a:p>
            <a:r>
              <a:rPr lang="fr-FR" sz="3000" dirty="0">
                <a:latin typeface="+mj-lt"/>
              </a:rPr>
              <a:t>COSTALE</a:t>
            </a:r>
          </a:p>
        </p:txBody>
      </p:sp>
      <p:sp>
        <p:nvSpPr>
          <p:cNvPr id="28" name="ZoneTexte 27">
            <a:extLst>
              <a:ext uri="{FF2B5EF4-FFF2-40B4-BE49-F238E27FC236}">
                <a16:creationId xmlns:a16="http://schemas.microsoft.com/office/drawing/2014/main" id="{AC428CD4-C4DA-48B4-8D31-6A58F56F3A7E}"/>
              </a:ext>
            </a:extLst>
          </p:cNvPr>
          <p:cNvSpPr txBox="1"/>
          <p:nvPr/>
        </p:nvSpPr>
        <p:spPr>
          <a:xfrm>
            <a:off x="9925610" y="6254750"/>
            <a:ext cx="163045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000" dirty="0">
                <a:latin typeface="+mj-lt"/>
              </a:rPr>
              <a:t>BURPEES</a:t>
            </a:r>
          </a:p>
        </p:txBody>
      </p:sp>
      <p:sp>
        <p:nvSpPr>
          <p:cNvPr id="29" name="ZoneTexte 28">
            <a:extLst>
              <a:ext uri="{FF2B5EF4-FFF2-40B4-BE49-F238E27FC236}">
                <a16:creationId xmlns:a16="http://schemas.microsoft.com/office/drawing/2014/main" id="{08E9A53B-9C85-470E-9D06-495276829AE9}"/>
              </a:ext>
            </a:extLst>
          </p:cNvPr>
          <p:cNvSpPr txBox="1"/>
          <p:nvPr/>
        </p:nvSpPr>
        <p:spPr>
          <a:xfrm>
            <a:off x="1891147" y="1352550"/>
            <a:ext cx="77071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000" dirty="0">
                <a:solidFill>
                  <a:srgbClr val="FF0000"/>
                </a:solidFill>
                <a:latin typeface="+mj-lt"/>
              </a:rPr>
              <a:t>x5</a:t>
            </a:r>
          </a:p>
          <a:p>
            <a:r>
              <a:rPr lang="fr-FR" sz="3000" dirty="0">
                <a:solidFill>
                  <a:srgbClr val="FF0000"/>
                </a:solidFill>
                <a:latin typeface="+mj-lt"/>
              </a:rPr>
              <a:t>x10</a:t>
            </a:r>
          </a:p>
          <a:p>
            <a:r>
              <a:rPr lang="fr-FR" sz="3000" dirty="0">
                <a:solidFill>
                  <a:srgbClr val="FF0000"/>
                </a:solidFill>
                <a:latin typeface="+mj-lt"/>
              </a:rPr>
              <a:t>x15</a:t>
            </a:r>
          </a:p>
        </p:txBody>
      </p:sp>
      <p:sp>
        <p:nvSpPr>
          <p:cNvPr id="30" name="ZoneTexte 29">
            <a:extLst>
              <a:ext uri="{FF2B5EF4-FFF2-40B4-BE49-F238E27FC236}">
                <a16:creationId xmlns:a16="http://schemas.microsoft.com/office/drawing/2014/main" id="{4E9E7ECA-DF1A-4489-AB0B-C5C0F7927BDB}"/>
              </a:ext>
            </a:extLst>
          </p:cNvPr>
          <p:cNvSpPr txBox="1"/>
          <p:nvPr/>
        </p:nvSpPr>
        <p:spPr>
          <a:xfrm>
            <a:off x="2254921" y="5533678"/>
            <a:ext cx="830952" cy="1246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500" dirty="0">
                <a:solidFill>
                  <a:srgbClr val="FF0000"/>
                </a:solidFill>
                <a:latin typeface="+mj-lt"/>
              </a:rPr>
              <a:t>X10’’</a:t>
            </a:r>
          </a:p>
          <a:p>
            <a:r>
              <a:rPr lang="fr-FR" sz="2500" dirty="0">
                <a:solidFill>
                  <a:srgbClr val="FF0000"/>
                </a:solidFill>
                <a:latin typeface="+mj-lt"/>
              </a:rPr>
              <a:t>X15’’</a:t>
            </a:r>
          </a:p>
          <a:p>
            <a:r>
              <a:rPr lang="fr-FR" sz="2500" dirty="0">
                <a:solidFill>
                  <a:srgbClr val="FF0000"/>
                </a:solidFill>
                <a:latin typeface="+mj-lt"/>
              </a:rPr>
              <a:t>X20’’</a:t>
            </a:r>
          </a:p>
        </p:txBody>
      </p:sp>
      <p:sp>
        <p:nvSpPr>
          <p:cNvPr id="31" name="ZoneTexte 30">
            <a:extLst>
              <a:ext uri="{FF2B5EF4-FFF2-40B4-BE49-F238E27FC236}">
                <a16:creationId xmlns:a16="http://schemas.microsoft.com/office/drawing/2014/main" id="{A435385F-B31C-4121-9D8C-C7A924C66D4D}"/>
              </a:ext>
            </a:extLst>
          </p:cNvPr>
          <p:cNvSpPr txBox="1"/>
          <p:nvPr/>
        </p:nvSpPr>
        <p:spPr>
          <a:xfrm>
            <a:off x="5097823" y="1814143"/>
            <a:ext cx="77071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000" dirty="0">
                <a:solidFill>
                  <a:srgbClr val="FF0000"/>
                </a:solidFill>
                <a:latin typeface="+mj-lt"/>
              </a:rPr>
              <a:t>x5</a:t>
            </a:r>
          </a:p>
          <a:p>
            <a:r>
              <a:rPr lang="fr-FR" sz="3000" dirty="0">
                <a:solidFill>
                  <a:srgbClr val="FF0000"/>
                </a:solidFill>
                <a:latin typeface="+mj-lt"/>
              </a:rPr>
              <a:t>x10</a:t>
            </a:r>
          </a:p>
          <a:p>
            <a:r>
              <a:rPr lang="fr-FR" sz="3000" dirty="0">
                <a:solidFill>
                  <a:srgbClr val="FF0000"/>
                </a:solidFill>
                <a:latin typeface="+mj-lt"/>
              </a:rPr>
              <a:t>x15</a:t>
            </a:r>
          </a:p>
        </p:txBody>
      </p:sp>
      <p:sp>
        <p:nvSpPr>
          <p:cNvPr id="32" name="ZoneTexte 31">
            <a:extLst>
              <a:ext uri="{FF2B5EF4-FFF2-40B4-BE49-F238E27FC236}">
                <a16:creationId xmlns:a16="http://schemas.microsoft.com/office/drawing/2014/main" id="{EFBAC7B9-53BB-4979-9BB9-B31D64AFE3B7}"/>
              </a:ext>
            </a:extLst>
          </p:cNvPr>
          <p:cNvSpPr txBox="1"/>
          <p:nvPr/>
        </p:nvSpPr>
        <p:spPr>
          <a:xfrm>
            <a:off x="5675137" y="4766786"/>
            <a:ext cx="77071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000" dirty="0">
                <a:solidFill>
                  <a:srgbClr val="FF0000"/>
                </a:solidFill>
                <a:latin typeface="+mj-lt"/>
              </a:rPr>
              <a:t>x5</a:t>
            </a:r>
          </a:p>
          <a:p>
            <a:r>
              <a:rPr lang="fr-FR" sz="3000" dirty="0">
                <a:solidFill>
                  <a:srgbClr val="FF0000"/>
                </a:solidFill>
                <a:latin typeface="+mj-lt"/>
              </a:rPr>
              <a:t>x10</a:t>
            </a:r>
          </a:p>
          <a:p>
            <a:r>
              <a:rPr lang="fr-FR" sz="3000" dirty="0">
                <a:solidFill>
                  <a:srgbClr val="FF0000"/>
                </a:solidFill>
                <a:latin typeface="+mj-lt"/>
              </a:rPr>
              <a:t>x15</a:t>
            </a:r>
          </a:p>
        </p:txBody>
      </p:sp>
      <p:sp>
        <p:nvSpPr>
          <p:cNvPr id="33" name="ZoneTexte 32">
            <a:extLst>
              <a:ext uri="{FF2B5EF4-FFF2-40B4-BE49-F238E27FC236}">
                <a16:creationId xmlns:a16="http://schemas.microsoft.com/office/drawing/2014/main" id="{E78416F7-3559-486E-9D10-53FCC2692735}"/>
              </a:ext>
            </a:extLst>
          </p:cNvPr>
          <p:cNvSpPr txBox="1"/>
          <p:nvPr/>
        </p:nvSpPr>
        <p:spPr>
          <a:xfrm>
            <a:off x="7796830" y="2675587"/>
            <a:ext cx="830952" cy="1246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500" dirty="0">
                <a:solidFill>
                  <a:srgbClr val="FF0000"/>
                </a:solidFill>
                <a:latin typeface="+mj-lt"/>
              </a:rPr>
              <a:t>X10’’</a:t>
            </a:r>
          </a:p>
          <a:p>
            <a:r>
              <a:rPr lang="fr-FR" sz="2500" dirty="0">
                <a:solidFill>
                  <a:srgbClr val="FF0000"/>
                </a:solidFill>
                <a:latin typeface="+mj-lt"/>
              </a:rPr>
              <a:t>X15’’</a:t>
            </a:r>
          </a:p>
          <a:p>
            <a:r>
              <a:rPr lang="fr-FR" sz="2500" dirty="0">
                <a:solidFill>
                  <a:srgbClr val="FF0000"/>
                </a:solidFill>
                <a:latin typeface="+mj-lt"/>
              </a:rPr>
              <a:t>X20’’</a:t>
            </a:r>
          </a:p>
        </p:txBody>
      </p:sp>
      <p:sp>
        <p:nvSpPr>
          <p:cNvPr id="34" name="ZoneTexte 33">
            <a:extLst>
              <a:ext uri="{FF2B5EF4-FFF2-40B4-BE49-F238E27FC236}">
                <a16:creationId xmlns:a16="http://schemas.microsoft.com/office/drawing/2014/main" id="{ECBA8569-AD3E-410E-BCF8-BCDD0B9FE6D5}"/>
              </a:ext>
            </a:extLst>
          </p:cNvPr>
          <p:cNvSpPr txBox="1"/>
          <p:nvPr/>
        </p:nvSpPr>
        <p:spPr>
          <a:xfrm>
            <a:off x="8153351" y="5205879"/>
            <a:ext cx="830952" cy="1246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500" dirty="0">
                <a:solidFill>
                  <a:srgbClr val="FF0000"/>
                </a:solidFill>
                <a:latin typeface="+mj-lt"/>
              </a:rPr>
              <a:t>X10’’</a:t>
            </a:r>
          </a:p>
          <a:p>
            <a:r>
              <a:rPr lang="fr-FR" sz="2500" dirty="0">
                <a:solidFill>
                  <a:srgbClr val="FF0000"/>
                </a:solidFill>
                <a:latin typeface="+mj-lt"/>
              </a:rPr>
              <a:t>X15’’</a:t>
            </a:r>
          </a:p>
          <a:p>
            <a:r>
              <a:rPr lang="fr-FR" sz="2500" dirty="0">
                <a:solidFill>
                  <a:srgbClr val="FF0000"/>
                </a:solidFill>
                <a:latin typeface="+mj-lt"/>
              </a:rPr>
              <a:t>X20’’</a:t>
            </a:r>
          </a:p>
        </p:txBody>
      </p:sp>
      <p:sp>
        <p:nvSpPr>
          <p:cNvPr id="35" name="ZoneTexte 34">
            <a:extLst>
              <a:ext uri="{FF2B5EF4-FFF2-40B4-BE49-F238E27FC236}">
                <a16:creationId xmlns:a16="http://schemas.microsoft.com/office/drawing/2014/main" id="{12FCD43B-3FF8-4B5B-9493-0C05965C59C0}"/>
              </a:ext>
            </a:extLst>
          </p:cNvPr>
          <p:cNvSpPr txBox="1"/>
          <p:nvPr/>
        </p:nvSpPr>
        <p:spPr>
          <a:xfrm>
            <a:off x="11286895" y="2888257"/>
            <a:ext cx="830952" cy="1246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500" dirty="0">
                <a:solidFill>
                  <a:srgbClr val="FF0000"/>
                </a:solidFill>
                <a:latin typeface="+mj-lt"/>
              </a:rPr>
              <a:t>X10’’</a:t>
            </a:r>
          </a:p>
          <a:p>
            <a:r>
              <a:rPr lang="fr-FR" sz="2500" dirty="0">
                <a:solidFill>
                  <a:srgbClr val="FF0000"/>
                </a:solidFill>
                <a:latin typeface="+mj-lt"/>
              </a:rPr>
              <a:t>X15’’</a:t>
            </a:r>
          </a:p>
          <a:p>
            <a:r>
              <a:rPr lang="fr-FR" sz="2500" dirty="0">
                <a:solidFill>
                  <a:srgbClr val="FF0000"/>
                </a:solidFill>
                <a:latin typeface="+mj-lt"/>
              </a:rPr>
              <a:t>X20’’</a:t>
            </a:r>
          </a:p>
        </p:txBody>
      </p:sp>
      <p:sp>
        <p:nvSpPr>
          <p:cNvPr id="37" name="ZoneTexte 36">
            <a:extLst>
              <a:ext uri="{FF2B5EF4-FFF2-40B4-BE49-F238E27FC236}">
                <a16:creationId xmlns:a16="http://schemas.microsoft.com/office/drawing/2014/main" id="{91529641-2EA6-474A-8574-4213BC3A26FD}"/>
              </a:ext>
            </a:extLst>
          </p:cNvPr>
          <p:cNvSpPr txBox="1"/>
          <p:nvPr/>
        </p:nvSpPr>
        <p:spPr>
          <a:xfrm>
            <a:off x="10683972" y="4453572"/>
            <a:ext cx="77071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000" dirty="0">
                <a:solidFill>
                  <a:srgbClr val="FF0000"/>
                </a:solidFill>
                <a:latin typeface="+mj-lt"/>
              </a:rPr>
              <a:t>x5</a:t>
            </a:r>
          </a:p>
          <a:p>
            <a:r>
              <a:rPr lang="fr-FR" sz="3000" dirty="0">
                <a:solidFill>
                  <a:srgbClr val="FF0000"/>
                </a:solidFill>
                <a:latin typeface="+mj-lt"/>
              </a:rPr>
              <a:t>x10</a:t>
            </a:r>
          </a:p>
          <a:p>
            <a:r>
              <a:rPr lang="fr-FR" sz="3000" dirty="0">
                <a:solidFill>
                  <a:srgbClr val="FF0000"/>
                </a:solidFill>
                <a:latin typeface="+mj-lt"/>
              </a:rPr>
              <a:t>x15</a:t>
            </a:r>
          </a:p>
        </p:txBody>
      </p:sp>
    </p:spTree>
    <p:extLst>
      <p:ext uri="{BB962C8B-B14F-4D97-AF65-F5344CB8AC3E}">
        <p14:creationId xmlns:p14="http://schemas.microsoft.com/office/powerpoint/2010/main" val="12390587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2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22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22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23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123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122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123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6" grpId="0"/>
      <p:bldP spid="21" grpId="0"/>
      <p:bldP spid="22" grpId="0"/>
      <p:bldP spid="23" grpId="0"/>
      <p:bldP spid="24" grpId="0"/>
      <p:bldP spid="25" grpId="0"/>
      <p:bldP spid="27" grpId="0"/>
      <p:bldP spid="28" grpId="0"/>
      <p:bldP spid="29" grpId="0"/>
      <p:bldP spid="30" grpId="0"/>
      <p:bldP spid="31" grpId="0"/>
      <p:bldP spid="32" grpId="0"/>
      <p:bldP spid="33" grpId="0"/>
      <p:bldP spid="34" grpId="0"/>
      <p:bldP spid="35" grpId="0"/>
      <p:bldP spid="3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02AFB7C4-4854-4FE4-96B5-5670E99A4D1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2989262"/>
            <a:ext cx="12192000" cy="879475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fr-FR" sz="5500" dirty="0">
                <a:solidFill>
                  <a:schemeClr val="bg1"/>
                </a:solidFill>
                <a:latin typeface="+mj-lt"/>
              </a:rPr>
              <a:t>Les conseils fitness pour ne pas se blesser</a:t>
            </a:r>
          </a:p>
        </p:txBody>
      </p:sp>
      <p:pic>
        <p:nvPicPr>
          <p:cNvPr id="5" name="Graphique 4" descr="Haltère">
            <a:extLst>
              <a:ext uri="{FF2B5EF4-FFF2-40B4-BE49-F238E27FC236}">
                <a16:creationId xmlns:a16="http://schemas.microsoft.com/office/drawing/2014/main" id="{956676A8-210F-4E2E-90F2-F0BEFA3C48E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124449" y="4488674"/>
            <a:ext cx="1943100" cy="1943100"/>
          </a:xfrm>
          <a:prstGeom prst="rect">
            <a:avLst/>
          </a:prstGeom>
        </p:spPr>
      </p:pic>
      <p:pic>
        <p:nvPicPr>
          <p:cNvPr id="7" name="Graphique 6" descr="Culturiste">
            <a:extLst>
              <a:ext uri="{FF2B5EF4-FFF2-40B4-BE49-F238E27FC236}">
                <a16:creationId xmlns:a16="http://schemas.microsoft.com/office/drawing/2014/main" id="{6155C82F-8646-4049-A19A-60FC632E257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176836" y="531000"/>
            <a:ext cx="1838325" cy="1838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931127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contenu 2">
            <a:extLst>
              <a:ext uri="{FF2B5EF4-FFF2-40B4-BE49-F238E27FC236}">
                <a16:creationId xmlns:a16="http://schemas.microsoft.com/office/drawing/2014/main" id="{08ED57C2-0F6F-4E28-BE35-32A6EE428C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219455"/>
            <a:ext cx="12192000" cy="879475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fr-FR" sz="5200" dirty="0">
                <a:solidFill>
                  <a:schemeClr val="bg1"/>
                </a:solidFill>
                <a:latin typeface="+mj-lt"/>
              </a:rPr>
              <a:t>TOUJOURS UN ADULTE DANS LA MAISON !!!</a:t>
            </a:r>
          </a:p>
        </p:txBody>
      </p:sp>
      <p:pic>
        <p:nvPicPr>
          <p:cNvPr id="5" name="Graphique 4" descr="Avertissement">
            <a:extLst>
              <a:ext uri="{FF2B5EF4-FFF2-40B4-BE49-F238E27FC236}">
                <a16:creationId xmlns:a16="http://schemas.microsoft.com/office/drawing/2014/main" id="{82F34407-1CE1-4F6A-987A-4C48A86CCF1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391025" y="2952750"/>
            <a:ext cx="3409950" cy="3409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648530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contenu 2">
            <a:extLst>
              <a:ext uri="{FF2B5EF4-FFF2-40B4-BE49-F238E27FC236}">
                <a16:creationId xmlns:a16="http://schemas.microsoft.com/office/drawing/2014/main" id="{08ED57C2-0F6F-4E28-BE35-32A6EE428C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219455"/>
            <a:ext cx="12192000" cy="879475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fr-FR" sz="4600" dirty="0">
                <a:solidFill>
                  <a:schemeClr val="bg1"/>
                </a:solidFill>
                <a:latin typeface="+mj-lt"/>
              </a:rPr>
              <a:t>S’échauffer les articulations avant de commencer</a:t>
            </a:r>
          </a:p>
        </p:txBody>
      </p:sp>
      <p:sp>
        <p:nvSpPr>
          <p:cNvPr id="5" name="Espace réservé du contenu 2">
            <a:extLst>
              <a:ext uri="{FF2B5EF4-FFF2-40B4-BE49-F238E27FC236}">
                <a16:creationId xmlns:a16="http://schemas.microsoft.com/office/drawing/2014/main" id="{5E8F2876-990B-4DD0-AF89-5D4EEB950C01}"/>
              </a:ext>
            </a:extLst>
          </p:cNvPr>
          <p:cNvSpPr txBox="1">
            <a:spLocks/>
          </p:cNvSpPr>
          <p:nvPr/>
        </p:nvSpPr>
        <p:spPr>
          <a:xfrm>
            <a:off x="0" y="4759070"/>
            <a:ext cx="12192000" cy="120911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fr-FR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Faire une 1</a:t>
            </a:r>
            <a:r>
              <a:rPr kumimoji="0" lang="fr-FR" sz="4000" b="0" i="0" u="none" strike="noStrike" kern="1200" cap="none" spc="0" normalizeH="0" baseline="3000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ère</a:t>
            </a:r>
            <a:r>
              <a:rPr kumimoji="0" lang="fr-FR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 fois le parcours avec 1 répétition de chaque exercice</a:t>
            </a:r>
          </a:p>
        </p:txBody>
      </p:sp>
      <p:pic>
        <p:nvPicPr>
          <p:cNvPr id="7" name="Graphique 6" descr="Pouce en haut">
            <a:extLst>
              <a:ext uri="{FF2B5EF4-FFF2-40B4-BE49-F238E27FC236}">
                <a16:creationId xmlns:a16="http://schemas.microsoft.com/office/drawing/2014/main" id="{B6110555-575D-4119-B6EA-E6EE4856C10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223387" y="2556387"/>
            <a:ext cx="1745226" cy="17452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149064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contenu 2">
            <a:extLst>
              <a:ext uri="{FF2B5EF4-FFF2-40B4-BE49-F238E27FC236}">
                <a16:creationId xmlns:a16="http://schemas.microsoft.com/office/drawing/2014/main" id="{08ED57C2-0F6F-4E28-BE35-32A6EE428C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219455"/>
            <a:ext cx="12192000" cy="879475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fr-FR" sz="5000" dirty="0">
                <a:solidFill>
                  <a:schemeClr val="bg1"/>
                </a:solidFill>
                <a:latin typeface="+mj-lt"/>
              </a:rPr>
              <a:t>Mieux vaut limiter les répétitions des exercices</a:t>
            </a:r>
          </a:p>
        </p:txBody>
      </p:sp>
      <p:sp>
        <p:nvSpPr>
          <p:cNvPr id="5" name="Espace réservé du contenu 2">
            <a:extLst>
              <a:ext uri="{FF2B5EF4-FFF2-40B4-BE49-F238E27FC236}">
                <a16:creationId xmlns:a16="http://schemas.microsoft.com/office/drawing/2014/main" id="{5E8F2876-990B-4DD0-AF89-5D4EEB950C01}"/>
              </a:ext>
            </a:extLst>
          </p:cNvPr>
          <p:cNvSpPr txBox="1">
            <a:spLocks/>
          </p:cNvSpPr>
          <p:nvPr/>
        </p:nvSpPr>
        <p:spPr>
          <a:xfrm>
            <a:off x="0" y="4759070"/>
            <a:ext cx="12192000" cy="87947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fr-FR" sz="5000" dirty="0">
                <a:solidFill>
                  <a:schemeClr val="bg1"/>
                </a:solidFill>
                <a:latin typeface="+mj-lt"/>
              </a:rPr>
              <a:t>Et faire plusieurs fois le parcours </a:t>
            </a:r>
            <a:r>
              <a:rPr lang="fr-FR" sz="5000" i="1" dirty="0">
                <a:solidFill>
                  <a:schemeClr val="bg1"/>
                </a:solidFill>
                <a:latin typeface="+mj-lt"/>
              </a:rPr>
              <a:t>(30min)</a:t>
            </a:r>
          </a:p>
        </p:txBody>
      </p:sp>
      <p:pic>
        <p:nvPicPr>
          <p:cNvPr id="7" name="Graphique 6" descr="Pouce en haut">
            <a:extLst>
              <a:ext uri="{FF2B5EF4-FFF2-40B4-BE49-F238E27FC236}">
                <a16:creationId xmlns:a16="http://schemas.microsoft.com/office/drawing/2014/main" id="{B6110555-575D-4119-B6EA-E6EE4856C10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223387" y="2556387"/>
            <a:ext cx="1745226" cy="17452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816073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contenu 2">
            <a:extLst>
              <a:ext uri="{FF2B5EF4-FFF2-40B4-BE49-F238E27FC236}">
                <a16:creationId xmlns:a16="http://schemas.microsoft.com/office/drawing/2014/main" id="{08ED57C2-0F6F-4E28-BE35-32A6EE428C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752730"/>
            <a:ext cx="12192000" cy="1542795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fr-FR" sz="5000" dirty="0">
                <a:solidFill>
                  <a:schemeClr val="bg1"/>
                </a:solidFill>
                <a:latin typeface="+mj-lt"/>
              </a:rPr>
              <a:t>Attention à ne pas glisser sur le carrelage </a:t>
            </a:r>
          </a:p>
          <a:p>
            <a:pPr marL="0" indent="0" algn="ctr">
              <a:buNone/>
            </a:pPr>
            <a:r>
              <a:rPr lang="fr-FR" sz="5000" i="1" dirty="0">
                <a:solidFill>
                  <a:schemeClr val="bg1"/>
                </a:solidFill>
                <a:latin typeface="+mj-lt"/>
              </a:rPr>
              <a:t>(pas en chaussettes)</a:t>
            </a:r>
          </a:p>
        </p:txBody>
      </p:sp>
      <p:sp>
        <p:nvSpPr>
          <p:cNvPr id="5" name="Espace réservé du contenu 2">
            <a:extLst>
              <a:ext uri="{FF2B5EF4-FFF2-40B4-BE49-F238E27FC236}">
                <a16:creationId xmlns:a16="http://schemas.microsoft.com/office/drawing/2014/main" id="{B44AA8C5-449F-4B78-AD4E-779C35EB905D}"/>
              </a:ext>
            </a:extLst>
          </p:cNvPr>
          <p:cNvSpPr txBox="1">
            <a:spLocks/>
          </p:cNvSpPr>
          <p:nvPr/>
        </p:nvSpPr>
        <p:spPr>
          <a:xfrm>
            <a:off x="-1" y="5352541"/>
            <a:ext cx="12192000" cy="92417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fr-FR" sz="5000" dirty="0">
                <a:solidFill>
                  <a:schemeClr val="bg1"/>
                </a:solidFill>
                <a:latin typeface="+mj-lt"/>
              </a:rPr>
              <a:t>Attention aux meubles</a:t>
            </a:r>
          </a:p>
        </p:txBody>
      </p:sp>
      <p:pic>
        <p:nvPicPr>
          <p:cNvPr id="6" name="Graphique 5" descr="Médical">
            <a:extLst>
              <a:ext uri="{FF2B5EF4-FFF2-40B4-BE49-F238E27FC236}">
                <a16:creationId xmlns:a16="http://schemas.microsoft.com/office/drawing/2014/main" id="{9258AC2E-0205-4ECD-9E68-3F68726F865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900611" y="2628645"/>
            <a:ext cx="2390775" cy="2390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359458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contenu 2">
            <a:extLst>
              <a:ext uri="{FF2B5EF4-FFF2-40B4-BE49-F238E27FC236}">
                <a16:creationId xmlns:a16="http://schemas.microsoft.com/office/drawing/2014/main" id="{08ED57C2-0F6F-4E28-BE35-32A6EE428C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219455"/>
            <a:ext cx="12192000" cy="879475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fr-FR" sz="5000" dirty="0">
                <a:solidFill>
                  <a:schemeClr val="bg1"/>
                </a:solidFill>
                <a:latin typeface="+mj-lt"/>
              </a:rPr>
              <a:t>Se laver les mains après la séance de sport</a:t>
            </a:r>
          </a:p>
        </p:txBody>
      </p:sp>
      <p:pic>
        <p:nvPicPr>
          <p:cNvPr id="3" name="Graphique 2" descr="Langue des signes">
            <a:extLst>
              <a:ext uri="{FF2B5EF4-FFF2-40B4-BE49-F238E27FC236}">
                <a16:creationId xmlns:a16="http://schemas.microsoft.com/office/drawing/2014/main" id="{4C15AB4E-0D3E-4AA4-9DBD-4A847E3411A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543425" y="3709988"/>
            <a:ext cx="2281237" cy="2281237"/>
          </a:xfrm>
          <a:prstGeom prst="rect">
            <a:avLst/>
          </a:prstGeom>
        </p:spPr>
      </p:pic>
      <p:pic>
        <p:nvPicPr>
          <p:cNvPr id="8" name="Graphique 7" descr="Bulles">
            <a:extLst>
              <a:ext uri="{FF2B5EF4-FFF2-40B4-BE49-F238E27FC236}">
                <a16:creationId xmlns:a16="http://schemas.microsoft.com/office/drawing/2014/main" id="{734788A0-04FF-481B-B889-F0FF22C4C2F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181724" y="2638425"/>
            <a:ext cx="1343025" cy="1343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893025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u contenu 2">
            <a:extLst>
              <a:ext uri="{FF2B5EF4-FFF2-40B4-BE49-F238E27FC236}">
                <a16:creationId xmlns:a16="http://schemas.microsoft.com/office/drawing/2014/main" id="{2A8A7005-2DA5-4186-B529-C32805B50C9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959788"/>
            <a:ext cx="12192000" cy="3869512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fr-FR" sz="6000" dirty="0">
                <a:solidFill>
                  <a:schemeClr val="accent5"/>
                </a:solidFill>
                <a:latin typeface="+mj-lt"/>
              </a:rPr>
              <a:t>Votre travail :</a:t>
            </a:r>
          </a:p>
          <a:p>
            <a:pPr marL="514350" indent="-514350">
              <a:buFont typeface="+mj-lt"/>
              <a:buAutoNum type="arabicPeriod"/>
            </a:pPr>
            <a:r>
              <a:rPr lang="fr-FR" sz="3200" dirty="0">
                <a:solidFill>
                  <a:schemeClr val="accent5"/>
                </a:solidFill>
                <a:latin typeface="+mj-lt"/>
              </a:rPr>
              <a:t>Proposez un parcours comprenant entre 4 et 8 exercices</a:t>
            </a:r>
          </a:p>
          <a:p>
            <a:pPr marL="514350" indent="-514350">
              <a:buFont typeface="+mj-lt"/>
              <a:buAutoNum type="arabicPeriod"/>
            </a:pPr>
            <a:r>
              <a:rPr lang="fr-FR" sz="3200" dirty="0">
                <a:solidFill>
                  <a:schemeClr val="accent5"/>
                </a:solidFill>
                <a:latin typeface="+mj-lt"/>
              </a:rPr>
              <a:t>Indiquez le nombre de répétitions pour chaque exercice et le nombre de répétitions totales </a:t>
            </a:r>
          </a:p>
          <a:p>
            <a:pPr marL="514350" indent="-514350">
              <a:buFont typeface="+mj-lt"/>
              <a:buAutoNum type="arabicPeriod"/>
            </a:pPr>
            <a:r>
              <a:rPr lang="fr-FR" sz="3200" dirty="0">
                <a:solidFill>
                  <a:schemeClr val="accent5"/>
                </a:solidFill>
                <a:latin typeface="+mj-lt"/>
              </a:rPr>
              <a:t>Réalisez le parcours avant vendredi</a:t>
            </a:r>
          </a:p>
          <a:p>
            <a:pPr marL="514350" indent="-514350">
              <a:buFont typeface="+mj-lt"/>
              <a:buAutoNum type="arabicPeriod"/>
            </a:pPr>
            <a:r>
              <a:rPr lang="fr-FR" sz="3200" dirty="0">
                <a:solidFill>
                  <a:schemeClr val="accent5"/>
                </a:solidFill>
                <a:latin typeface="+mj-lt"/>
              </a:rPr>
              <a:t>Déposez votre fichier sur l’espace </a:t>
            </a:r>
            <a:r>
              <a:rPr lang="fr-FR" sz="3200" dirty="0" err="1">
                <a:solidFill>
                  <a:schemeClr val="accent5"/>
                </a:solidFill>
                <a:latin typeface="+mj-lt"/>
              </a:rPr>
              <a:t>pronote</a:t>
            </a:r>
            <a:endParaRPr lang="fr-FR" sz="3200" dirty="0">
              <a:solidFill>
                <a:schemeClr val="accent5"/>
              </a:solidFill>
              <a:latin typeface="+mj-lt"/>
            </a:endParaRPr>
          </a:p>
        </p:txBody>
      </p:sp>
      <p:pic>
        <p:nvPicPr>
          <p:cNvPr id="6" name="Graphique 5" descr="Tête avec engrenages">
            <a:extLst>
              <a:ext uri="{FF2B5EF4-FFF2-40B4-BE49-F238E27FC236}">
                <a16:creationId xmlns:a16="http://schemas.microsoft.com/office/drawing/2014/main" id="{7DB301A4-2941-42FB-9361-B18F9CC35AD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451860" y="5541188"/>
            <a:ext cx="1288275" cy="1288275"/>
          </a:xfrm>
          <a:prstGeom prst="rect">
            <a:avLst/>
          </a:prstGeom>
        </p:spPr>
      </p:pic>
      <p:pic>
        <p:nvPicPr>
          <p:cNvPr id="9" name="Graphique 8" descr="Personne avec une idée">
            <a:extLst>
              <a:ext uri="{FF2B5EF4-FFF2-40B4-BE49-F238E27FC236}">
                <a16:creationId xmlns:a16="http://schemas.microsoft.com/office/drawing/2014/main" id="{9ACA8BDE-105B-4E29-A077-FB46498067F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058955" y="76163"/>
            <a:ext cx="2074087" cy="20740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407407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:a16="http://schemas.microsoft.com/office/drawing/2014/main" id="{A105C0FD-C457-430E-AF93-73E2A40B324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4275" y="22341"/>
            <a:ext cx="4759004" cy="68356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6537119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contenu 2">
            <a:extLst>
              <a:ext uri="{FF2B5EF4-FFF2-40B4-BE49-F238E27FC236}">
                <a16:creationId xmlns:a16="http://schemas.microsoft.com/office/drawing/2014/main" id="{08ED57C2-0F6F-4E28-BE35-32A6EE428C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343280"/>
            <a:ext cx="12192000" cy="1057020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fr-FR" sz="8000" dirty="0">
                <a:solidFill>
                  <a:schemeClr val="bg1"/>
                </a:solidFill>
                <a:latin typeface="+mj-lt"/>
              </a:rPr>
              <a:t>Rechargez vos batteries !!!</a:t>
            </a:r>
          </a:p>
        </p:txBody>
      </p:sp>
      <p:pic>
        <p:nvPicPr>
          <p:cNvPr id="5" name="Graphique 4" descr="Batterie pleine">
            <a:extLst>
              <a:ext uri="{FF2B5EF4-FFF2-40B4-BE49-F238E27FC236}">
                <a16:creationId xmlns:a16="http://schemas.microsoft.com/office/drawing/2014/main" id="{E88BBC28-A42D-4097-825B-01D2E89E05A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938712" y="3614737"/>
            <a:ext cx="2314575" cy="2314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392200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02AFB7C4-4854-4FE4-96B5-5670E99A4D1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2989262"/>
            <a:ext cx="12192000" cy="879475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fr-FR" sz="5500" dirty="0">
                <a:solidFill>
                  <a:schemeClr val="bg1"/>
                </a:solidFill>
                <a:latin typeface="+mj-lt"/>
              </a:rPr>
              <a:t>Les conseils fitness pour ne pas se blesser</a:t>
            </a:r>
          </a:p>
        </p:txBody>
      </p:sp>
      <p:pic>
        <p:nvPicPr>
          <p:cNvPr id="5" name="Graphique 4" descr="Haltère">
            <a:extLst>
              <a:ext uri="{FF2B5EF4-FFF2-40B4-BE49-F238E27FC236}">
                <a16:creationId xmlns:a16="http://schemas.microsoft.com/office/drawing/2014/main" id="{956676A8-210F-4E2E-90F2-F0BEFA3C48E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124449" y="4488674"/>
            <a:ext cx="1943100" cy="1943100"/>
          </a:xfrm>
          <a:prstGeom prst="rect">
            <a:avLst/>
          </a:prstGeom>
        </p:spPr>
      </p:pic>
      <p:pic>
        <p:nvPicPr>
          <p:cNvPr id="7" name="Graphique 6" descr="Culturiste">
            <a:extLst>
              <a:ext uri="{FF2B5EF4-FFF2-40B4-BE49-F238E27FC236}">
                <a16:creationId xmlns:a16="http://schemas.microsoft.com/office/drawing/2014/main" id="{6155C82F-8646-4049-A19A-60FC632E257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176836" y="531000"/>
            <a:ext cx="1838325" cy="1838325"/>
          </a:xfrm>
          <a:prstGeom prst="rect">
            <a:avLst/>
          </a:prstGeom>
        </p:spPr>
      </p:pic>
      <p:sp>
        <p:nvSpPr>
          <p:cNvPr id="8" name="Signe de multiplication 7">
            <a:extLst>
              <a:ext uri="{FF2B5EF4-FFF2-40B4-BE49-F238E27FC236}">
                <a16:creationId xmlns:a16="http://schemas.microsoft.com/office/drawing/2014/main" id="{8D862E2A-4A0D-4E93-BA0A-09996A0ACCAC}"/>
              </a:ext>
            </a:extLst>
          </p:cNvPr>
          <p:cNvSpPr/>
          <p:nvPr/>
        </p:nvSpPr>
        <p:spPr>
          <a:xfrm>
            <a:off x="5348284" y="-103797"/>
            <a:ext cx="1495427" cy="3107918"/>
          </a:xfrm>
          <a:prstGeom prst="mathMultiply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Signe de multiplication 8">
            <a:extLst>
              <a:ext uri="{FF2B5EF4-FFF2-40B4-BE49-F238E27FC236}">
                <a16:creationId xmlns:a16="http://schemas.microsoft.com/office/drawing/2014/main" id="{93243E3A-EF9E-4216-89F1-C2DAC01FB9FD}"/>
              </a:ext>
            </a:extLst>
          </p:cNvPr>
          <p:cNvSpPr/>
          <p:nvPr/>
        </p:nvSpPr>
        <p:spPr>
          <a:xfrm>
            <a:off x="5348284" y="3906265"/>
            <a:ext cx="1495427" cy="3107918"/>
          </a:xfrm>
          <a:prstGeom prst="mathMultiply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7303792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re 1">
            <a:extLst>
              <a:ext uri="{FF2B5EF4-FFF2-40B4-BE49-F238E27FC236}">
                <a16:creationId xmlns:a16="http://schemas.microsoft.com/office/drawing/2014/main" id="{E783B5C7-CD20-4E4B-B590-1BEBB7551F7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2828925"/>
            <a:ext cx="12192000" cy="1200150"/>
          </a:xfrm>
        </p:spPr>
        <p:txBody>
          <a:bodyPr anchor="t">
            <a:noAutofit/>
          </a:bodyPr>
          <a:lstStyle/>
          <a:p>
            <a:r>
              <a:rPr lang="fr-FR" sz="7000" i="0" dirty="0">
                <a:solidFill>
                  <a:schemeClr val="accent6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Utiliser le poids du corps</a:t>
            </a:r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7D8FA237-A880-4754-9E66-8D331B109E9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t="18802" b="18140"/>
          <a:stretch/>
        </p:blipFill>
        <p:spPr>
          <a:xfrm>
            <a:off x="0" y="4342103"/>
            <a:ext cx="3352800" cy="2515897"/>
          </a:xfrm>
          <a:prstGeom prst="rect">
            <a:avLst/>
          </a:prstGeom>
        </p:spPr>
      </p:pic>
      <p:pic>
        <p:nvPicPr>
          <p:cNvPr id="11" name="Image 10">
            <a:extLst>
              <a:ext uri="{FF2B5EF4-FFF2-40B4-BE49-F238E27FC236}">
                <a16:creationId xmlns:a16="http://schemas.microsoft.com/office/drawing/2014/main" id="{4A08A7E0-4009-4167-8824-CBE227877029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rcRect t="24553" b="36942"/>
          <a:stretch/>
        </p:blipFill>
        <p:spPr>
          <a:xfrm>
            <a:off x="0" y="0"/>
            <a:ext cx="4781181" cy="2190750"/>
          </a:xfrm>
          <a:prstGeom prst="rect">
            <a:avLst/>
          </a:prstGeom>
        </p:spPr>
      </p:pic>
      <p:pic>
        <p:nvPicPr>
          <p:cNvPr id="14" name="Image 13">
            <a:extLst>
              <a:ext uri="{FF2B5EF4-FFF2-40B4-BE49-F238E27FC236}">
                <a16:creationId xmlns:a16="http://schemas.microsoft.com/office/drawing/2014/main" id="{C6B9D4D5-347A-43DF-94E3-D0F75826EAE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7"/>
              </a:ext>
            </a:extLst>
          </a:blip>
          <a:stretch>
            <a:fillRect/>
          </a:stretch>
        </p:blipFill>
        <p:spPr>
          <a:xfrm>
            <a:off x="8077201" y="4114800"/>
            <a:ext cx="4114800" cy="2743200"/>
          </a:xfrm>
          <a:prstGeom prst="rect">
            <a:avLst/>
          </a:prstGeom>
        </p:spPr>
      </p:pic>
      <p:pic>
        <p:nvPicPr>
          <p:cNvPr id="17" name="Image 16">
            <a:extLst>
              <a:ext uri="{FF2B5EF4-FFF2-40B4-BE49-F238E27FC236}">
                <a16:creationId xmlns:a16="http://schemas.microsoft.com/office/drawing/2014/main" id="{48FE803C-B9C6-45EE-BD25-FCAFB9F9693F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9"/>
              </a:ext>
            </a:extLst>
          </a:blip>
          <a:stretch>
            <a:fillRect/>
          </a:stretch>
        </p:blipFill>
        <p:spPr>
          <a:xfrm>
            <a:off x="7958452" y="0"/>
            <a:ext cx="4233548" cy="28258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586475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re 1">
            <a:extLst>
              <a:ext uri="{FF2B5EF4-FFF2-40B4-BE49-F238E27FC236}">
                <a16:creationId xmlns:a16="http://schemas.microsoft.com/office/drawing/2014/main" id="{E783B5C7-CD20-4E4B-B590-1BEBB7551F7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4387992"/>
            <a:ext cx="12192000" cy="2470007"/>
          </a:xfrm>
        </p:spPr>
        <p:txBody>
          <a:bodyPr anchor="t">
            <a:noAutofit/>
          </a:bodyPr>
          <a:lstStyle/>
          <a:p>
            <a:r>
              <a:rPr lang="fr-FR" sz="8000" i="0" dirty="0">
                <a:solidFill>
                  <a:schemeClr val="accent6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Respecter les alignements</a:t>
            </a:r>
            <a:br>
              <a:rPr lang="fr-FR" sz="4000" i="0" dirty="0">
                <a:solidFill>
                  <a:schemeClr val="accent6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</a:br>
            <a:br>
              <a:rPr lang="fr-FR" sz="4000" i="0" dirty="0">
                <a:solidFill>
                  <a:schemeClr val="accent6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</a:br>
            <a:r>
              <a:rPr lang="fr-FR" sz="4000" i="0" dirty="0">
                <a:solidFill>
                  <a:schemeClr val="accent6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Comme en acrosport : dos droit et angles 90°</a:t>
            </a:r>
          </a:p>
        </p:txBody>
      </p:sp>
      <p:pic>
        <p:nvPicPr>
          <p:cNvPr id="1026" name="Picture 2" descr="Résultat de recherche d'images pour &quot;dessin fitness&quot;">
            <a:extLst>
              <a:ext uri="{FF2B5EF4-FFF2-40B4-BE49-F238E27FC236}">
                <a16:creationId xmlns:a16="http://schemas.microsoft.com/office/drawing/2014/main" id="{D0DB1AF1-269A-406C-8F82-8BCCB94F36A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266"/>
          <a:stretch/>
        </p:blipFill>
        <p:spPr bwMode="auto">
          <a:xfrm>
            <a:off x="3707606" y="0"/>
            <a:ext cx="4776788" cy="4238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0879217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02AFB7C4-4854-4FE4-96B5-5670E99A4D1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2592784"/>
            <a:ext cx="12192000" cy="1672432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fr-FR" sz="12000" dirty="0">
                <a:solidFill>
                  <a:schemeClr val="bg1"/>
                </a:solidFill>
                <a:latin typeface="+mj-lt"/>
              </a:rPr>
              <a:t>Quelques exemples</a:t>
            </a:r>
          </a:p>
        </p:txBody>
      </p:sp>
    </p:spTree>
    <p:extLst>
      <p:ext uri="{BB962C8B-B14F-4D97-AF65-F5344CB8AC3E}">
        <p14:creationId xmlns:p14="http://schemas.microsoft.com/office/powerpoint/2010/main" val="72975330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>
            <a:extLst>
              <a:ext uri="{FF2B5EF4-FFF2-40B4-BE49-F238E27FC236}">
                <a16:creationId xmlns:a16="http://schemas.microsoft.com/office/drawing/2014/main" id="{97AE11FF-0FC9-4355-ADBA-CB65BA2FE0CA}"/>
              </a:ext>
            </a:extLst>
          </p:cNvPr>
          <p:cNvSpPr txBox="1">
            <a:spLocks/>
          </p:cNvSpPr>
          <p:nvPr/>
        </p:nvSpPr>
        <p:spPr>
          <a:xfrm>
            <a:off x="0" y="5340492"/>
            <a:ext cx="12192000" cy="1441308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r-FR" sz="10000" cap="all" dirty="0">
                <a:solidFill>
                  <a:schemeClr val="accent6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Les squats</a:t>
            </a:r>
          </a:p>
        </p:txBody>
      </p:sp>
      <p:pic>
        <p:nvPicPr>
          <p:cNvPr id="3074" name="Picture 2" descr="Résultat de recherche d'images pour &quot;dessin muscle quadriceps&quot;">
            <a:extLst>
              <a:ext uri="{FF2B5EF4-FFF2-40B4-BE49-F238E27FC236}">
                <a16:creationId xmlns:a16="http://schemas.microsoft.com/office/drawing/2014/main" id="{9954A79F-1232-4B2A-AECD-5CA9938DBC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3762" y="0"/>
            <a:ext cx="5324475" cy="5324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0010635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Résultat de recherche d'images pour &quot;dessin squat&quot;">
            <a:extLst>
              <a:ext uri="{FF2B5EF4-FFF2-40B4-BE49-F238E27FC236}">
                <a16:creationId xmlns:a16="http://schemas.microsoft.com/office/drawing/2014/main" id="{B859D0A6-A339-455B-B38E-98150BFC1F1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143" t="12245" r="46429" b="53061"/>
          <a:stretch/>
        </p:blipFill>
        <p:spPr bwMode="auto">
          <a:xfrm>
            <a:off x="3737032" y="874704"/>
            <a:ext cx="4717935" cy="51085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" name="Connecteur droit 2">
            <a:extLst>
              <a:ext uri="{FF2B5EF4-FFF2-40B4-BE49-F238E27FC236}">
                <a16:creationId xmlns:a16="http://schemas.microsoft.com/office/drawing/2014/main" id="{0B519AEA-00BF-4821-8B32-7DE24CEA20C3}"/>
              </a:ext>
            </a:extLst>
          </p:cNvPr>
          <p:cNvCxnSpPr>
            <a:cxnSpLocks/>
          </p:cNvCxnSpPr>
          <p:nvPr/>
        </p:nvCxnSpPr>
        <p:spPr>
          <a:xfrm flipH="1">
            <a:off x="3533775" y="381000"/>
            <a:ext cx="2562224" cy="4929187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Connecteur droit 4">
            <a:extLst>
              <a:ext uri="{FF2B5EF4-FFF2-40B4-BE49-F238E27FC236}">
                <a16:creationId xmlns:a16="http://schemas.microsoft.com/office/drawing/2014/main" id="{CDD051B1-08FD-4F96-A639-C7A31F6451D0}"/>
              </a:ext>
            </a:extLst>
          </p:cNvPr>
          <p:cNvCxnSpPr>
            <a:cxnSpLocks/>
          </p:cNvCxnSpPr>
          <p:nvPr/>
        </p:nvCxnSpPr>
        <p:spPr>
          <a:xfrm flipV="1">
            <a:off x="3737032" y="4248150"/>
            <a:ext cx="4457700" cy="166687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192961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288</TotalTime>
  <Words>242</Words>
  <Application>Microsoft Office PowerPoint</Application>
  <PresentationFormat>Grand écran</PresentationFormat>
  <Paragraphs>67</Paragraphs>
  <Slides>37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37</vt:i4>
      </vt:variant>
    </vt:vector>
  </HeadingPairs>
  <TitlesOfParts>
    <vt:vector size="41" baseType="lpstr">
      <vt:lpstr>Arial</vt:lpstr>
      <vt:lpstr>Calibri</vt:lpstr>
      <vt:lpstr>Calibri Light</vt:lpstr>
      <vt:lpstr>Thème Office</vt:lpstr>
      <vt:lpstr>3ème 4  Collège GDGA LES BORDES</vt:lpstr>
      <vt:lpstr>Présentation PowerPoint</vt:lpstr>
      <vt:lpstr>Présentation PowerPoint</vt:lpstr>
      <vt:lpstr>Présentation PowerPoint</vt:lpstr>
      <vt:lpstr>Utiliser le poids du corps</vt:lpstr>
      <vt:lpstr>Respecter les alignements  Comme en acrosport : dos droit et angles 90°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3ème 4  Collège GDGA LES BORDES</dc:title>
  <dc:creator>David Couvert</dc:creator>
  <cp:lastModifiedBy>David Couvert</cp:lastModifiedBy>
  <cp:revision>32</cp:revision>
  <dcterms:created xsi:type="dcterms:W3CDTF">2020-03-21T14:30:55Z</dcterms:created>
  <dcterms:modified xsi:type="dcterms:W3CDTF">2020-03-22T23:26:27Z</dcterms:modified>
</cp:coreProperties>
</file>