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70" r:id="rId9"/>
    <p:sldId id="311" r:id="rId10"/>
    <p:sldId id="267" r:id="rId11"/>
    <p:sldId id="297" r:id="rId12"/>
    <p:sldId id="268" r:id="rId13"/>
    <p:sldId id="298" r:id="rId14"/>
    <p:sldId id="273" r:id="rId15"/>
    <p:sldId id="306" r:id="rId16"/>
    <p:sldId id="276" r:id="rId17"/>
    <p:sldId id="307" r:id="rId18"/>
    <p:sldId id="309" r:id="rId19"/>
    <p:sldId id="310" r:id="rId20"/>
    <p:sldId id="278" r:id="rId21"/>
    <p:sldId id="305" r:id="rId22"/>
    <p:sldId id="280" r:id="rId23"/>
    <p:sldId id="308" r:id="rId24"/>
    <p:sldId id="288" r:id="rId25"/>
    <p:sldId id="289" r:id="rId26"/>
    <p:sldId id="293" r:id="rId27"/>
    <p:sldId id="291" r:id="rId28"/>
    <p:sldId id="290" r:id="rId29"/>
    <p:sldId id="314" r:id="rId30"/>
    <p:sldId id="294" r:id="rId31"/>
    <p:sldId id="292" r:id="rId32"/>
    <p:sldId id="303" r:id="rId33"/>
    <p:sldId id="304" r:id="rId34"/>
    <p:sldId id="312" r:id="rId35"/>
    <p:sldId id="313" r:id="rId36"/>
    <p:sldId id="296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4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39304-0A5A-44CD-9850-5C16D2533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B18B5A-836B-4F08-8BE1-9D14959BD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18B163-773B-4B0C-8131-C6FEF2152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C785-7640-45D2-8078-03B673AC889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3A4C4E-8368-420D-AC6F-F70CCDA0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41B195-DEE5-4E13-A7EF-509BB738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64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50DF4-A1DC-43C0-AC00-9C1BC1529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BF7ADD-D0CF-4054-90B6-78B501EFA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A21D74-E3EA-4F14-B4A4-04CEF8C9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C785-7640-45D2-8078-03B673AC889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0E800B-86AD-45EF-A66B-6334EE9BA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139B0B-3623-432E-9A1D-5D2B844F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01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6C5F86C-2125-44AA-A1A5-66285FEE9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8B47D0-3904-4D1F-B1B6-A9634749F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FEC19B-2397-499E-89FF-7D4B6A69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C785-7640-45D2-8078-03B673AC889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8582E5-BA76-4E88-8AD2-A2A919F12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B94EFC-7D3E-48E7-9FFE-2E40D409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95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44A301-D00D-4649-8383-AEABB0BD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1C0861-1337-4899-B6E8-19B0380C8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853B93-C93A-4313-9053-35E10752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C785-7640-45D2-8078-03B673AC889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5C6E80-3568-4BD2-9946-DFA664AA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CE5DB9-A43C-495E-B957-4BEC5D6A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46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5E927E-B907-4EC6-A32D-0C82A35C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AFE7BC-D253-4205-8D9F-1B1A33E64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4DE259-8AEC-47F2-9447-0A2C7B931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C785-7640-45D2-8078-03B673AC889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2D8DD0-CCA9-4456-92E0-072104256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5320B9-FA83-4E3D-9D13-C0B0205C0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8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D0D6E3-301A-4AF8-A6AE-D5772308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9CAE60-DD2F-4E75-AA48-79FE2D150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F132A6-5586-42DE-9BE4-931201F63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3E76B3-6075-4308-9613-105292C3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C785-7640-45D2-8078-03B673AC889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064120-895B-4DE6-B550-F1F21790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C8C1C0-C13B-40A0-B190-1A5762EF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97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198255-EC9E-4B39-B4A4-FB3BCE58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DC47E5-6185-4BA9-BEE8-0B250B3A3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C7A85D-DE77-4672-8737-2B1EFDB49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959A54D-3F4E-433F-BCD4-25DA2F25A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F9E2BAF-1416-4E69-B403-2BFE97163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58EFCE6-1C04-4C63-9019-F5DF9BFA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C785-7640-45D2-8078-03B673AC889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1F0E3B1-9C83-400E-BBDD-5C2E1C8C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6829E9E-7ED0-4FEB-9EFC-1B4816BEC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25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D8089-E509-4F18-8EAA-62E21D3F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141706-DE91-4E15-9F9F-91519B9A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C785-7640-45D2-8078-03B673AC889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E0F32F-CCF2-4071-85E6-01FE590C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73C9DD-B969-488A-AA5D-0C2652B4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30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8F4D7B6-6608-4EF9-BEC4-985ACC867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C785-7640-45D2-8078-03B673AC889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F7470-C81C-443C-A0BF-401BF93C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D14E4B-F82E-47E5-ACD8-61BCB674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42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71B45-F0B5-47AF-97B3-24084B25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3C1EC3-18F5-4E23-9D20-20A87CEED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AFA5A2-D52E-49E0-91C9-CDBC28A54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191B53-651F-4171-AF2D-63185A29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C785-7640-45D2-8078-03B673AC889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924E19-5317-4EC5-A750-092DF0D0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A12081-8473-4782-B8AC-EDDD9AB0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40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03BBE-92E5-42EE-A5E4-0EF98832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EFBD2CC-A65E-4042-8703-1E0DDFC08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D90814-7EA5-4388-922A-A534BF8F9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C7B259-A8BC-4D8F-A2B9-B8CF217B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C785-7640-45D2-8078-03B673AC889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371345-09E7-4C9C-BF1E-BD432D80B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15F5A6-E59B-4544-9815-29B19F24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0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2C2DEAF-C3B1-4951-B827-CD1FE3167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95C592-4A8E-4BD9-A83A-387D5FBB8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5846A5-7333-4CB7-81F4-DC76DC7DE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9C785-7640-45D2-8078-03B673AC889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AE2D51-11B0-4B94-BB0B-1BBA4894B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16F7A6-7AB8-4E01-956B-C995BA48F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E5E94-B976-4ABB-8CA7-EC2342D7B6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26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ilhouette-abdominals-abs-active-3098251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rancesdesdecero.wordpress.com/2015/10/08/poser-des-questions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mp"/><Relationship Id="rId3" Type="http://schemas.openxmlformats.org/officeDocument/2006/relationships/image" Target="../media/image29.png"/><Relationship Id="rId7" Type="http://schemas.openxmlformats.org/officeDocument/2006/relationships/image" Target="../media/image26.tm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mp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9" Type="http://schemas.openxmlformats.org/officeDocument/2006/relationships/image" Target="../media/image15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://fitness.stackexchange.com/questions/12539/how-to-learn-to-do-my-first-push-ups-without-losing-hope" TargetMode="External"/><Relationship Id="rId7" Type="http://schemas.openxmlformats.org/officeDocument/2006/relationships/hyperlink" Target="http://allstarsoreno.blogspot.com/2017/02/proposta-di-programma-di-potenziamento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://hungryrunner.tumblr.com/post/19343570507/real-simple-6-lower-ab-exercise" TargetMode="External"/><Relationship Id="rId4" Type="http://schemas.openxmlformats.org/officeDocument/2006/relationships/image" Target="../media/image10.jpg"/><Relationship Id="rId9" Type="http://schemas.openxmlformats.org/officeDocument/2006/relationships/hyperlink" Target="https://pxhere.com/fr/photo/49366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700BA54-FB89-4638-9600-B6F89EEBF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33650" y="0"/>
            <a:ext cx="71247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E783B5C7-CD20-4E4B-B590-1BEBB7551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5500" y="0"/>
            <a:ext cx="6286500" cy="2819400"/>
          </a:xfrm>
        </p:spPr>
        <p:txBody>
          <a:bodyPr anchor="t">
            <a:noAutofit/>
          </a:bodyPr>
          <a:lstStyle/>
          <a:p>
            <a:r>
              <a:rPr lang="fr-FR" sz="700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fr-FR" sz="7000" i="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ème</a:t>
            </a:r>
            <a:r>
              <a:rPr lang="fr-FR" sz="700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 4 </a:t>
            </a:r>
            <a:br>
              <a:rPr lang="fr-FR" sz="7000" i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700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Collège GDGA</a:t>
            </a:r>
            <a:br>
              <a:rPr lang="fr-FR" sz="7000" i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700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LES BORDES</a:t>
            </a:r>
          </a:p>
        </p:txBody>
      </p:sp>
    </p:spTree>
    <p:extLst>
      <p:ext uri="{BB962C8B-B14F-4D97-AF65-F5344CB8AC3E}">
        <p14:creationId xmlns:p14="http://schemas.microsoft.com/office/powerpoint/2010/main" val="50631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7AE11FF-0FC9-4355-ADBA-CB65BA2FE0CA}"/>
              </a:ext>
            </a:extLst>
          </p:cNvPr>
          <p:cNvSpPr txBox="1">
            <a:spLocks/>
          </p:cNvSpPr>
          <p:nvPr/>
        </p:nvSpPr>
        <p:spPr>
          <a:xfrm>
            <a:off x="0" y="5340492"/>
            <a:ext cx="12192000" cy="1441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0000" cap="all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½ squats sautés</a:t>
            </a:r>
          </a:p>
        </p:txBody>
      </p:sp>
      <p:pic>
        <p:nvPicPr>
          <p:cNvPr id="3074" name="Picture 2" descr="Résultat de recherche d'images pour &quot;dessin muscle quadriceps&quot;">
            <a:extLst>
              <a:ext uri="{FF2B5EF4-FFF2-40B4-BE49-F238E27FC236}">
                <a16:creationId xmlns:a16="http://schemas.microsoft.com/office/drawing/2014/main" id="{9954A79F-1232-4B2A-AECD-5CA9938D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2" y="0"/>
            <a:ext cx="5324475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10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ésultat de recherche d'images pour &quot;dessin squat&quot;">
            <a:extLst>
              <a:ext uri="{FF2B5EF4-FFF2-40B4-BE49-F238E27FC236}">
                <a16:creationId xmlns:a16="http://schemas.microsoft.com/office/drawing/2014/main" id="{B859D0A6-A339-455B-B38E-98150BFC1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3" t="12245" r="46429" b="53061"/>
          <a:stretch/>
        </p:blipFill>
        <p:spPr bwMode="auto">
          <a:xfrm>
            <a:off x="1212850" y="817552"/>
            <a:ext cx="4717935" cy="510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12F5A65-93C4-421A-A553-35FCD3A80050}"/>
              </a:ext>
            </a:extLst>
          </p:cNvPr>
          <p:cNvSpPr txBox="1"/>
          <p:nvPr/>
        </p:nvSpPr>
        <p:spPr>
          <a:xfrm>
            <a:off x="5930785" y="1280696"/>
            <a:ext cx="52387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latin typeface="+mj-lt"/>
              </a:rPr>
              <a:t>SQUAT, puis saut sur une marche</a:t>
            </a:r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DB5BB62D-D478-445A-8D8D-DA7CD7953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34976"/>
              </p:ext>
            </p:extLst>
          </p:nvPr>
        </p:nvGraphicFramePr>
        <p:xfrm>
          <a:off x="3917835" y="5864202"/>
          <a:ext cx="4025900" cy="98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474">
                  <a:extLst>
                    <a:ext uri="{9D8B030D-6E8A-4147-A177-3AD203B41FA5}">
                      <a16:colId xmlns:a16="http://schemas.microsoft.com/office/drawing/2014/main" val="3915257581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379915346"/>
                    </a:ext>
                  </a:extLst>
                </a:gridCol>
                <a:gridCol w="1352551">
                  <a:extLst>
                    <a:ext uri="{9D8B030D-6E8A-4147-A177-3AD203B41FA5}">
                      <a16:colId xmlns:a16="http://schemas.microsoft.com/office/drawing/2014/main" val="1219432010"/>
                    </a:ext>
                  </a:extLst>
                </a:gridCol>
              </a:tblGrid>
              <a:tr h="617921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Entretien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Fitness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Musculation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118250"/>
                  </a:ext>
                </a:extLst>
              </a:tr>
              <a:tr h="353098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X5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X10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X15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77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29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7AE11FF-0FC9-4355-ADBA-CB65BA2FE0CA}"/>
              </a:ext>
            </a:extLst>
          </p:cNvPr>
          <p:cNvSpPr txBox="1">
            <a:spLocks/>
          </p:cNvSpPr>
          <p:nvPr/>
        </p:nvSpPr>
        <p:spPr>
          <a:xfrm>
            <a:off x="0" y="5340492"/>
            <a:ext cx="12192000" cy="1441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0000" cap="all" dirty="0" err="1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Step</a:t>
            </a:r>
            <a:endParaRPr lang="fr-FR" sz="10000" cap="all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4" name="Picture 2" descr="Résultat de recherche d'images pour &quot;dessin muscle quadriceps&quot;">
            <a:extLst>
              <a:ext uri="{FF2B5EF4-FFF2-40B4-BE49-F238E27FC236}">
                <a16:creationId xmlns:a16="http://schemas.microsoft.com/office/drawing/2014/main" id="{9954A79F-1232-4B2A-AECD-5CA9938D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2" y="0"/>
            <a:ext cx="5324475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38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0F7DD4A-3C2D-4A93-94C5-BE0F60CE008D}"/>
              </a:ext>
            </a:extLst>
          </p:cNvPr>
          <p:cNvSpPr txBox="1"/>
          <p:nvPr/>
        </p:nvSpPr>
        <p:spPr>
          <a:xfrm>
            <a:off x="0" y="390941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0" dirty="0">
                <a:latin typeface="+mj-lt"/>
              </a:rPr>
              <a:t>Monter/Descendre une même marche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CB8AFC-895F-421B-AB68-D15E4A7BC418}"/>
              </a:ext>
            </a:extLst>
          </p:cNvPr>
          <p:cNvSpPr txBox="1"/>
          <p:nvPr/>
        </p:nvSpPr>
        <p:spPr>
          <a:xfrm>
            <a:off x="0" y="514391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+mj-lt"/>
              </a:rPr>
              <a:t>Sécurité : à réaliser sur la marche basse de son escalier</a:t>
            </a:r>
          </a:p>
        </p:txBody>
      </p:sp>
      <p:pic>
        <p:nvPicPr>
          <p:cNvPr id="6" name="Graphique 5" descr="Avertissement">
            <a:extLst>
              <a:ext uri="{FF2B5EF4-FFF2-40B4-BE49-F238E27FC236}">
                <a16:creationId xmlns:a16="http://schemas.microsoft.com/office/drawing/2014/main" id="{9B5191FE-2EE8-45F5-ADD6-123CBC142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8262" y="3250852"/>
            <a:ext cx="1895475" cy="1895475"/>
          </a:xfrm>
          <a:prstGeom prst="rect">
            <a:avLst/>
          </a:prstGeom>
        </p:spPr>
      </p:pic>
      <p:graphicFrame>
        <p:nvGraphicFramePr>
          <p:cNvPr id="7" name="Tableau 10">
            <a:extLst>
              <a:ext uri="{FF2B5EF4-FFF2-40B4-BE49-F238E27FC236}">
                <a16:creationId xmlns:a16="http://schemas.microsoft.com/office/drawing/2014/main" id="{81F096A3-AF76-40C1-87CD-EF720DF73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351353"/>
              </p:ext>
            </p:extLst>
          </p:nvPr>
        </p:nvGraphicFramePr>
        <p:xfrm>
          <a:off x="3917835" y="5864202"/>
          <a:ext cx="4025900" cy="98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474">
                  <a:extLst>
                    <a:ext uri="{9D8B030D-6E8A-4147-A177-3AD203B41FA5}">
                      <a16:colId xmlns:a16="http://schemas.microsoft.com/office/drawing/2014/main" val="3915257581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379915346"/>
                    </a:ext>
                  </a:extLst>
                </a:gridCol>
                <a:gridCol w="1352551">
                  <a:extLst>
                    <a:ext uri="{9D8B030D-6E8A-4147-A177-3AD203B41FA5}">
                      <a16:colId xmlns:a16="http://schemas.microsoft.com/office/drawing/2014/main" val="1219432010"/>
                    </a:ext>
                  </a:extLst>
                </a:gridCol>
              </a:tblGrid>
              <a:tr h="617921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Entretien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Fitness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Musculation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118250"/>
                  </a:ext>
                </a:extLst>
              </a:tr>
              <a:tr h="353098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X10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X15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X20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77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71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7AE11FF-0FC9-4355-ADBA-CB65BA2FE0CA}"/>
              </a:ext>
            </a:extLst>
          </p:cNvPr>
          <p:cNvSpPr txBox="1">
            <a:spLocks/>
          </p:cNvSpPr>
          <p:nvPr/>
        </p:nvSpPr>
        <p:spPr>
          <a:xfrm>
            <a:off x="0" y="5340492"/>
            <a:ext cx="12192000" cy="1441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9000" cap="all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planche </a:t>
            </a:r>
            <a:r>
              <a:rPr lang="fr-FR" sz="9000" cap="all" dirty="0" err="1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spiderman</a:t>
            </a:r>
            <a:endParaRPr lang="fr-FR" sz="9000" cap="all" dirty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2" descr="Résultat de recherche d'images pour &quot;dessin muscle abdominaux&quot;">
            <a:extLst>
              <a:ext uri="{FF2B5EF4-FFF2-40B4-BE49-F238E27FC236}">
                <a16:creationId xmlns:a16="http://schemas.microsoft.com/office/drawing/2014/main" id="{A576407D-8DAF-491D-A143-9D032403F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0"/>
            <a:ext cx="5457825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8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FE4158-7EB1-48CB-A955-E3C324C0C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51" y="2122482"/>
            <a:ext cx="10844097" cy="2613036"/>
          </a:xfrm>
          <a:prstGeom prst="rect">
            <a:avLst/>
          </a:prstGeom>
        </p:spPr>
      </p:pic>
      <p:graphicFrame>
        <p:nvGraphicFramePr>
          <p:cNvPr id="4" name="Tableau 10">
            <a:extLst>
              <a:ext uri="{FF2B5EF4-FFF2-40B4-BE49-F238E27FC236}">
                <a16:creationId xmlns:a16="http://schemas.microsoft.com/office/drawing/2014/main" id="{984D8C38-EED3-414D-BA96-E561253D8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545016"/>
              </p:ext>
            </p:extLst>
          </p:nvPr>
        </p:nvGraphicFramePr>
        <p:xfrm>
          <a:off x="3917835" y="5864202"/>
          <a:ext cx="4025900" cy="98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474">
                  <a:extLst>
                    <a:ext uri="{9D8B030D-6E8A-4147-A177-3AD203B41FA5}">
                      <a16:colId xmlns:a16="http://schemas.microsoft.com/office/drawing/2014/main" val="3915257581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379915346"/>
                    </a:ext>
                  </a:extLst>
                </a:gridCol>
                <a:gridCol w="1352551">
                  <a:extLst>
                    <a:ext uri="{9D8B030D-6E8A-4147-A177-3AD203B41FA5}">
                      <a16:colId xmlns:a16="http://schemas.microsoft.com/office/drawing/2014/main" val="1219432010"/>
                    </a:ext>
                  </a:extLst>
                </a:gridCol>
              </a:tblGrid>
              <a:tr h="617921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Entretien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Fitness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Musculation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118250"/>
                  </a:ext>
                </a:extLst>
              </a:tr>
              <a:tr h="353098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X5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X10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X15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77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873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7AE11FF-0FC9-4355-ADBA-CB65BA2FE0CA}"/>
              </a:ext>
            </a:extLst>
          </p:cNvPr>
          <p:cNvSpPr txBox="1">
            <a:spLocks/>
          </p:cNvSpPr>
          <p:nvPr/>
        </p:nvSpPr>
        <p:spPr>
          <a:xfrm>
            <a:off x="0" y="5340492"/>
            <a:ext cx="12192000" cy="1441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0000" cap="all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Gainage et équilibre</a:t>
            </a:r>
          </a:p>
        </p:txBody>
      </p:sp>
      <p:pic>
        <p:nvPicPr>
          <p:cNvPr id="5" name="Picture 2" descr="Résultat de recherche d'images pour &quot;dessin muscle abdominaux&quot;">
            <a:extLst>
              <a:ext uri="{FF2B5EF4-FFF2-40B4-BE49-F238E27FC236}">
                <a16:creationId xmlns:a16="http://schemas.microsoft.com/office/drawing/2014/main" id="{C99C0461-FCC0-4CDB-ACFB-2D1F78D6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0"/>
            <a:ext cx="3752850" cy="53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57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192936-B207-4BE7-B5B5-ED0163EB6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90" y="1636456"/>
            <a:ext cx="6658019" cy="3585087"/>
          </a:xfrm>
          <a:prstGeom prst="rect">
            <a:avLst/>
          </a:prstGeom>
        </p:spPr>
      </p:pic>
      <p:graphicFrame>
        <p:nvGraphicFramePr>
          <p:cNvPr id="4" name="Tableau 10">
            <a:extLst>
              <a:ext uri="{FF2B5EF4-FFF2-40B4-BE49-F238E27FC236}">
                <a16:creationId xmlns:a16="http://schemas.microsoft.com/office/drawing/2014/main" id="{121EF4DA-39B4-46EE-8951-22DF61CAA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782287"/>
              </p:ext>
            </p:extLst>
          </p:nvPr>
        </p:nvGraphicFramePr>
        <p:xfrm>
          <a:off x="3917835" y="5864202"/>
          <a:ext cx="4025900" cy="98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474">
                  <a:extLst>
                    <a:ext uri="{9D8B030D-6E8A-4147-A177-3AD203B41FA5}">
                      <a16:colId xmlns:a16="http://schemas.microsoft.com/office/drawing/2014/main" val="3915257581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379915346"/>
                    </a:ext>
                  </a:extLst>
                </a:gridCol>
                <a:gridCol w="1352551">
                  <a:extLst>
                    <a:ext uri="{9D8B030D-6E8A-4147-A177-3AD203B41FA5}">
                      <a16:colId xmlns:a16="http://schemas.microsoft.com/office/drawing/2014/main" val="1219432010"/>
                    </a:ext>
                  </a:extLst>
                </a:gridCol>
              </a:tblGrid>
              <a:tr h="617921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Entretien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Fitness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Musculation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118250"/>
                  </a:ext>
                </a:extLst>
              </a:tr>
              <a:tr h="353098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5’’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10’’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15’’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77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60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7AE11FF-0FC9-4355-ADBA-CB65BA2FE0CA}"/>
              </a:ext>
            </a:extLst>
          </p:cNvPr>
          <p:cNvSpPr txBox="1">
            <a:spLocks/>
          </p:cNvSpPr>
          <p:nvPr/>
        </p:nvSpPr>
        <p:spPr>
          <a:xfrm>
            <a:off x="0" y="5340492"/>
            <a:ext cx="12192000" cy="1441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9000" cap="all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Planche dynamique</a:t>
            </a:r>
          </a:p>
        </p:txBody>
      </p:sp>
      <p:pic>
        <p:nvPicPr>
          <p:cNvPr id="2050" name="Picture 2" descr="Triceps Brachii Photos &amp; Triceps Brachii Images - Alamy">
            <a:extLst>
              <a:ext uri="{FF2B5EF4-FFF2-40B4-BE49-F238E27FC236}">
                <a16:creationId xmlns:a16="http://schemas.microsoft.com/office/drawing/2014/main" id="{8CC419A3-3297-48D5-9F3A-103559AC4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9"/>
          <a:stretch/>
        </p:blipFill>
        <p:spPr bwMode="auto">
          <a:xfrm>
            <a:off x="968041" y="0"/>
            <a:ext cx="524576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ésultat de recherche d'images pour &quot;dessin muscle abdominaux&quot;">
            <a:extLst>
              <a:ext uri="{FF2B5EF4-FFF2-40B4-BE49-F238E27FC236}">
                <a16:creationId xmlns:a16="http://schemas.microsoft.com/office/drawing/2014/main" id="{C7305F05-D62D-450E-B82D-CA3E421FB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09" y="0"/>
            <a:ext cx="3752850" cy="53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33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A9AB980-A20A-43BF-B9B1-B68ABB4908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8"/>
          <a:stretch/>
        </p:blipFill>
        <p:spPr>
          <a:xfrm>
            <a:off x="211839" y="1714500"/>
            <a:ext cx="11919200" cy="3619500"/>
          </a:xfrm>
          <a:prstGeom prst="rect">
            <a:avLst/>
          </a:prstGeom>
        </p:spPr>
      </p:pic>
      <p:graphicFrame>
        <p:nvGraphicFramePr>
          <p:cNvPr id="4" name="Tableau 10">
            <a:extLst>
              <a:ext uri="{FF2B5EF4-FFF2-40B4-BE49-F238E27FC236}">
                <a16:creationId xmlns:a16="http://schemas.microsoft.com/office/drawing/2014/main" id="{7A18413C-52A9-46B3-AA71-0E159BDA2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545016"/>
              </p:ext>
            </p:extLst>
          </p:nvPr>
        </p:nvGraphicFramePr>
        <p:xfrm>
          <a:off x="3917835" y="5864202"/>
          <a:ext cx="4025900" cy="98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474">
                  <a:extLst>
                    <a:ext uri="{9D8B030D-6E8A-4147-A177-3AD203B41FA5}">
                      <a16:colId xmlns:a16="http://schemas.microsoft.com/office/drawing/2014/main" val="3915257581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379915346"/>
                    </a:ext>
                  </a:extLst>
                </a:gridCol>
                <a:gridCol w="1352551">
                  <a:extLst>
                    <a:ext uri="{9D8B030D-6E8A-4147-A177-3AD203B41FA5}">
                      <a16:colId xmlns:a16="http://schemas.microsoft.com/office/drawing/2014/main" val="1219432010"/>
                    </a:ext>
                  </a:extLst>
                </a:gridCol>
              </a:tblGrid>
              <a:tr h="617921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Entretien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Fitness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Musculation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118250"/>
                  </a:ext>
                </a:extLst>
              </a:tr>
              <a:tr h="353098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X5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X10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X15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77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71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Ã©sultat de recherche d'images pour &quot;image Ã©chauffement&quot;">
            <a:extLst>
              <a:ext uri="{FF2B5EF4-FFF2-40B4-BE49-F238E27FC236}">
                <a16:creationId xmlns:a16="http://schemas.microsoft.com/office/drawing/2014/main" id="{79CDDBA0-975C-401C-B083-D4DD52EBD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82F2E221-2A57-4A6B-BEDD-064C2B4C0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9999" y="1813208"/>
            <a:ext cx="4926289" cy="2227850"/>
          </a:xfrm>
        </p:spPr>
        <p:txBody>
          <a:bodyPr>
            <a:noAutofit/>
          </a:bodyPr>
          <a:lstStyle/>
          <a:p>
            <a:pPr algn="ctr"/>
            <a:r>
              <a:rPr lang="fr-FR" sz="80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Prenez soin de vous </a:t>
            </a:r>
          </a:p>
        </p:txBody>
      </p:sp>
      <p:pic>
        <p:nvPicPr>
          <p:cNvPr id="9" name="Graphique 8" descr="Visage blanc faisant un clin d’œil">
            <a:extLst>
              <a:ext uri="{FF2B5EF4-FFF2-40B4-BE49-F238E27FC236}">
                <a16:creationId xmlns:a16="http://schemas.microsoft.com/office/drawing/2014/main" id="{0F0C2682-FB2F-4822-BE5C-B71FDB741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89384" y="113123"/>
            <a:ext cx="1586962" cy="15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49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7AE11FF-0FC9-4355-ADBA-CB65BA2FE0CA}"/>
              </a:ext>
            </a:extLst>
          </p:cNvPr>
          <p:cNvSpPr txBox="1">
            <a:spLocks/>
          </p:cNvSpPr>
          <p:nvPr/>
        </p:nvSpPr>
        <p:spPr>
          <a:xfrm>
            <a:off x="0" y="5340492"/>
            <a:ext cx="12192000" cy="1441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000" cap="all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Superman / superwoman</a:t>
            </a:r>
          </a:p>
        </p:txBody>
      </p:sp>
      <p:pic>
        <p:nvPicPr>
          <p:cNvPr id="1026" name="Picture 2" descr="Que savez-vous vraiment sur les fesses?">
            <a:extLst>
              <a:ext uri="{FF2B5EF4-FFF2-40B4-BE49-F238E27FC236}">
                <a16:creationId xmlns:a16="http://schemas.microsoft.com/office/drawing/2014/main" id="{E320BC05-9D43-4481-909E-AFFA180F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439" y="0"/>
            <a:ext cx="5285121" cy="528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48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891C0B7-D2EB-4357-938F-E13EEF5F2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969235"/>
            <a:ext cx="7848599" cy="4569202"/>
          </a:xfrm>
          <a:prstGeom prst="rect">
            <a:avLst/>
          </a:prstGeom>
        </p:spPr>
      </p:pic>
      <p:graphicFrame>
        <p:nvGraphicFramePr>
          <p:cNvPr id="6" name="Tableau 10">
            <a:extLst>
              <a:ext uri="{FF2B5EF4-FFF2-40B4-BE49-F238E27FC236}">
                <a16:creationId xmlns:a16="http://schemas.microsoft.com/office/drawing/2014/main" id="{A3D3AFBB-0D77-4D70-940C-D5B41F8CE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449500"/>
              </p:ext>
            </p:extLst>
          </p:nvPr>
        </p:nvGraphicFramePr>
        <p:xfrm>
          <a:off x="3917835" y="5864202"/>
          <a:ext cx="4025900" cy="98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474">
                  <a:extLst>
                    <a:ext uri="{9D8B030D-6E8A-4147-A177-3AD203B41FA5}">
                      <a16:colId xmlns:a16="http://schemas.microsoft.com/office/drawing/2014/main" val="3915257581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379915346"/>
                    </a:ext>
                  </a:extLst>
                </a:gridCol>
                <a:gridCol w="1352551">
                  <a:extLst>
                    <a:ext uri="{9D8B030D-6E8A-4147-A177-3AD203B41FA5}">
                      <a16:colId xmlns:a16="http://schemas.microsoft.com/office/drawing/2014/main" val="1219432010"/>
                    </a:ext>
                  </a:extLst>
                </a:gridCol>
              </a:tblGrid>
              <a:tr h="617921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Entretien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Fitness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Musculation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118250"/>
                  </a:ext>
                </a:extLst>
              </a:tr>
              <a:tr h="353098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5’’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10’’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15’’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77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532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7AE11FF-0FC9-4355-ADBA-CB65BA2FE0CA}"/>
              </a:ext>
            </a:extLst>
          </p:cNvPr>
          <p:cNvSpPr txBox="1">
            <a:spLocks/>
          </p:cNvSpPr>
          <p:nvPr/>
        </p:nvSpPr>
        <p:spPr>
          <a:xfrm>
            <a:off x="0" y="5340492"/>
            <a:ext cx="12192000" cy="1441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9000" cap="all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dips</a:t>
            </a:r>
          </a:p>
        </p:txBody>
      </p:sp>
      <p:pic>
        <p:nvPicPr>
          <p:cNvPr id="2050" name="Picture 2" descr="Triceps Brachii Photos &amp; Triceps Brachii Images - Alamy">
            <a:extLst>
              <a:ext uri="{FF2B5EF4-FFF2-40B4-BE49-F238E27FC236}">
                <a16:creationId xmlns:a16="http://schemas.microsoft.com/office/drawing/2014/main" id="{8CC419A3-3297-48D5-9F3A-103559AC4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9"/>
          <a:stretch/>
        </p:blipFill>
        <p:spPr bwMode="auto">
          <a:xfrm>
            <a:off x="3473116" y="0"/>
            <a:ext cx="524576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5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vouac: Les dips">
            <a:extLst>
              <a:ext uri="{FF2B5EF4-FFF2-40B4-BE49-F238E27FC236}">
                <a16:creationId xmlns:a16="http://schemas.microsoft.com/office/drawing/2014/main" id="{F9A9D1E5-84D2-42AB-81A8-EEA6D2E67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2" y="382732"/>
            <a:ext cx="5019675" cy="536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au 10">
            <a:extLst>
              <a:ext uri="{FF2B5EF4-FFF2-40B4-BE49-F238E27FC236}">
                <a16:creationId xmlns:a16="http://schemas.microsoft.com/office/drawing/2014/main" id="{E1CFA119-2A6E-47DC-A926-ECA0159CB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340510"/>
              </p:ext>
            </p:extLst>
          </p:nvPr>
        </p:nvGraphicFramePr>
        <p:xfrm>
          <a:off x="3917835" y="5864202"/>
          <a:ext cx="4025900" cy="98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474">
                  <a:extLst>
                    <a:ext uri="{9D8B030D-6E8A-4147-A177-3AD203B41FA5}">
                      <a16:colId xmlns:a16="http://schemas.microsoft.com/office/drawing/2014/main" val="3915257581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379915346"/>
                    </a:ext>
                  </a:extLst>
                </a:gridCol>
                <a:gridCol w="1352551">
                  <a:extLst>
                    <a:ext uri="{9D8B030D-6E8A-4147-A177-3AD203B41FA5}">
                      <a16:colId xmlns:a16="http://schemas.microsoft.com/office/drawing/2014/main" val="1219432010"/>
                    </a:ext>
                  </a:extLst>
                </a:gridCol>
              </a:tblGrid>
              <a:tr h="617921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Entretien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Fitness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Musculation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118250"/>
                  </a:ext>
                </a:extLst>
              </a:tr>
              <a:tr h="353098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X5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X10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X15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77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336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60626CC-D672-4063-8503-72801A050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506" b="9493"/>
          <a:stretch/>
        </p:blipFill>
        <p:spPr>
          <a:xfrm>
            <a:off x="1285875" y="0"/>
            <a:ext cx="9620250" cy="5772150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A8A7005-2DA5-4186-B529-C32805B50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54700"/>
            <a:ext cx="12192000" cy="8794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6000" dirty="0">
                <a:solidFill>
                  <a:schemeClr val="accent5"/>
                </a:solidFill>
                <a:latin typeface="+mj-lt"/>
              </a:rPr>
              <a:t>Et maintenant, qu’est-ce que je fais ?</a:t>
            </a:r>
          </a:p>
        </p:txBody>
      </p:sp>
    </p:spTree>
    <p:extLst>
      <p:ext uri="{BB962C8B-B14F-4D97-AF65-F5344CB8AC3E}">
        <p14:creationId xmlns:p14="http://schemas.microsoft.com/office/powerpoint/2010/main" val="3615394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0D1F165-4733-4748-A8E1-3A1EBBC60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14795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5000" dirty="0">
                <a:solidFill>
                  <a:schemeClr val="accent6"/>
                </a:solidFill>
                <a:latin typeface="+mj-lt"/>
              </a:rPr>
              <a:t>Créez votre parcours : </a:t>
            </a:r>
          </a:p>
          <a:p>
            <a:pPr marL="0" indent="0" algn="ctr">
              <a:buNone/>
            </a:pPr>
            <a:r>
              <a:rPr lang="fr-FR" sz="5000" dirty="0">
                <a:solidFill>
                  <a:schemeClr val="accent6"/>
                </a:solidFill>
                <a:latin typeface="+mj-lt"/>
              </a:rPr>
              <a:t>Entretien / Fitness / Musculation</a:t>
            </a:r>
          </a:p>
        </p:txBody>
      </p:sp>
      <p:pic>
        <p:nvPicPr>
          <p:cNvPr id="12290" name="Picture 2" descr="Résultat de recherche d'images pour &quot;dessin squat&quot;">
            <a:extLst>
              <a:ext uri="{FF2B5EF4-FFF2-40B4-BE49-F238E27FC236}">
                <a16:creationId xmlns:a16="http://schemas.microsoft.com/office/drawing/2014/main" id="{9D438945-894C-440A-9B93-0A8AF4897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3" t="12245" r="46429" b="53061"/>
          <a:stretch/>
        </p:blipFill>
        <p:spPr bwMode="auto">
          <a:xfrm>
            <a:off x="604836" y="1644650"/>
            <a:ext cx="14954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ésultat de recherche d'images pour &quot;dessin planche abdo&quot;">
            <a:extLst>
              <a:ext uri="{FF2B5EF4-FFF2-40B4-BE49-F238E27FC236}">
                <a16:creationId xmlns:a16="http://schemas.microsoft.com/office/drawing/2014/main" id="{FB892503-75C3-4B71-B614-1A91521D0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t="18588" r="4860" b="18475"/>
          <a:stretch/>
        </p:blipFill>
        <p:spPr bwMode="auto">
          <a:xfrm>
            <a:off x="381000" y="5607050"/>
            <a:ext cx="19431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ésultat de recherche d'images pour &quot;dessin fente&quot;">
            <a:extLst>
              <a:ext uri="{FF2B5EF4-FFF2-40B4-BE49-F238E27FC236}">
                <a16:creationId xmlns:a16="http://schemas.microsoft.com/office/drawing/2014/main" id="{EE01B6F3-FE6F-4C24-875C-EE6B39B4D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49" y="1644650"/>
            <a:ext cx="1448443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Résultat de recherche d'images pour &quot;chaise musculation dessin&quot;">
            <a:extLst>
              <a:ext uri="{FF2B5EF4-FFF2-40B4-BE49-F238E27FC236}">
                <a16:creationId xmlns:a16="http://schemas.microsoft.com/office/drawing/2014/main" id="{1FD1863E-7D02-4621-A9B7-B07DEB8F6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r="32334"/>
          <a:stretch/>
        </p:blipFill>
        <p:spPr bwMode="auto">
          <a:xfrm>
            <a:off x="7357683" y="4721226"/>
            <a:ext cx="10191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 : bas 4">
            <a:extLst>
              <a:ext uri="{FF2B5EF4-FFF2-40B4-BE49-F238E27FC236}">
                <a16:creationId xmlns:a16="http://schemas.microsoft.com/office/drawing/2014/main" id="{8A92A410-7279-48E3-BEE9-3D63B96A19A4}"/>
              </a:ext>
            </a:extLst>
          </p:cNvPr>
          <p:cNvSpPr/>
          <p:nvPr/>
        </p:nvSpPr>
        <p:spPr>
          <a:xfrm>
            <a:off x="900113" y="3429000"/>
            <a:ext cx="181820" cy="207645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62403209-FF82-470E-97DC-B84739B99541}"/>
              </a:ext>
            </a:extLst>
          </p:cNvPr>
          <p:cNvSpPr/>
          <p:nvPr/>
        </p:nvSpPr>
        <p:spPr>
          <a:xfrm rot="13071127">
            <a:off x="2861726" y="2877778"/>
            <a:ext cx="172455" cy="284531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0903BB3D-ECBA-4974-B99E-BC7914AA7398}"/>
              </a:ext>
            </a:extLst>
          </p:cNvPr>
          <p:cNvSpPr/>
          <p:nvPr/>
        </p:nvSpPr>
        <p:spPr>
          <a:xfrm>
            <a:off x="4524260" y="3429000"/>
            <a:ext cx="151760" cy="178435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7F639FA4-35CC-469A-BBB9-27E66AC45696}"/>
              </a:ext>
            </a:extLst>
          </p:cNvPr>
          <p:cNvSpPr/>
          <p:nvPr/>
        </p:nvSpPr>
        <p:spPr>
          <a:xfrm rot="13071127">
            <a:off x="6059098" y="2669167"/>
            <a:ext cx="172455" cy="284531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7C27896F-5D59-4ED8-AEB3-77AC81E220F4}"/>
              </a:ext>
            </a:extLst>
          </p:cNvPr>
          <p:cNvSpPr/>
          <p:nvPr/>
        </p:nvSpPr>
        <p:spPr>
          <a:xfrm>
            <a:off x="7712241" y="2862082"/>
            <a:ext cx="151760" cy="178435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B8A1A1FA-C554-4C83-94AB-EEAC780C9F15}"/>
              </a:ext>
            </a:extLst>
          </p:cNvPr>
          <p:cNvSpPr/>
          <p:nvPr/>
        </p:nvSpPr>
        <p:spPr>
          <a:xfrm rot="13071127">
            <a:off x="8976302" y="2669167"/>
            <a:ext cx="172455" cy="284531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334E22E0-EF25-4BA0-898E-AA287DCB8AFC}"/>
              </a:ext>
            </a:extLst>
          </p:cNvPr>
          <p:cNvSpPr/>
          <p:nvPr/>
        </p:nvSpPr>
        <p:spPr>
          <a:xfrm>
            <a:off x="10585809" y="3188168"/>
            <a:ext cx="181567" cy="196168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6FE0D5-282B-4323-9CBF-9BA1A408DBA0}"/>
              </a:ext>
            </a:extLst>
          </p:cNvPr>
          <p:cNvSpPr txBox="1"/>
          <p:nvPr/>
        </p:nvSpPr>
        <p:spPr>
          <a:xfrm>
            <a:off x="1237458" y="3088501"/>
            <a:ext cx="12763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latin typeface="+mj-lt"/>
              </a:rPr>
              <a:t>SQUAT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B647D6E-DAED-42F4-A744-64F5B9391E67}"/>
              </a:ext>
            </a:extLst>
          </p:cNvPr>
          <p:cNvSpPr txBox="1"/>
          <p:nvPr/>
        </p:nvSpPr>
        <p:spPr>
          <a:xfrm>
            <a:off x="381000" y="6162675"/>
            <a:ext cx="16304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latin typeface="+mj-lt"/>
              </a:rPr>
              <a:t>PLANCHE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418D64F-614D-4259-9E27-D458E86AF0CA}"/>
              </a:ext>
            </a:extLst>
          </p:cNvPr>
          <p:cNvSpPr txBox="1"/>
          <p:nvPr/>
        </p:nvSpPr>
        <p:spPr>
          <a:xfrm>
            <a:off x="4696172" y="1999215"/>
            <a:ext cx="12763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latin typeface="+mj-lt"/>
              </a:rPr>
              <a:t>LUNGE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681B217-D8DC-4B83-86E9-588B8F809C04}"/>
              </a:ext>
            </a:extLst>
          </p:cNvPr>
          <p:cNvSpPr txBox="1"/>
          <p:nvPr/>
        </p:nvSpPr>
        <p:spPr>
          <a:xfrm>
            <a:off x="3111833" y="6177777"/>
            <a:ext cx="37081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latin typeface="+mj-lt"/>
              </a:rPr>
              <a:t>PLANCHE DYNAMIQUE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FD44E75-21FB-4B31-AAEF-A4570363538F}"/>
              </a:ext>
            </a:extLst>
          </p:cNvPr>
          <p:cNvSpPr txBox="1"/>
          <p:nvPr/>
        </p:nvSpPr>
        <p:spPr>
          <a:xfrm>
            <a:off x="6427519" y="1675343"/>
            <a:ext cx="2058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+mj-lt"/>
              </a:rPr>
              <a:t>SUPERMAN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8D76488-E549-4313-97DD-CCF9774DB364}"/>
              </a:ext>
            </a:extLst>
          </p:cNvPr>
          <p:cNvSpPr txBox="1"/>
          <p:nvPr/>
        </p:nvSpPr>
        <p:spPr>
          <a:xfrm>
            <a:off x="7293957" y="6283959"/>
            <a:ext cx="14566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latin typeface="+mj-lt"/>
              </a:rPr>
              <a:t>CHAISE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B88D91D-FA9E-4499-9D2D-12D0C53D2D93}"/>
              </a:ext>
            </a:extLst>
          </p:cNvPr>
          <p:cNvSpPr txBox="1"/>
          <p:nvPr/>
        </p:nvSpPr>
        <p:spPr>
          <a:xfrm>
            <a:off x="9108797" y="1842198"/>
            <a:ext cx="30199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>
                <a:latin typeface="+mj-lt"/>
              </a:rPr>
              <a:t>PLANCHE SPIDERMAN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C428CD4-C4DA-48B4-8D31-6A58F56F3A7E}"/>
              </a:ext>
            </a:extLst>
          </p:cNvPr>
          <p:cNvSpPr txBox="1"/>
          <p:nvPr/>
        </p:nvSpPr>
        <p:spPr>
          <a:xfrm>
            <a:off x="9500308" y="6254750"/>
            <a:ext cx="25341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>
                <a:latin typeface="+mj-lt"/>
              </a:rPr>
              <a:t>JUMPING JACK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ADB01D48-939E-4EE5-BEF4-633043A1A4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8"/>
          <a:stretch/>
        </p:blipFill>
        <p:spPr>
          <a:xfrm>
            <a:off x="3475784" y="5376953"/>
            <a:ext cx="2592593" cy="78729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18196B5-3D98-412D-8ED0-F2C53E273D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45" y="2002697"/>
            <a:ext cx="1641180" cy="95544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08F223D-B8CE-433D-AE52-0E4E121D0E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489" y="2228522"/>
            <a:ext cx="2931738" cy="706443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5B3B68FA-1B20-4602-AB19-BE96970F2E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41" y="5149851"/>
            <a:ext cx="2174994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6" grpId="0"/>
      <p:bldP spid="21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8ED57C2-0F6F-4E28-BE35-32A6EE42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455"/>
            <a:ext cx="12192000" cy="8794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5200" dirty="0">
                <a:solidFill>
                  <a:schemeClr val="bg1"/>
                </a:solidFill>
                <a:latin typeface="+mj-lt"/>
              </a:rPr>
              <a:t>TOUJOURS UN ADULTE DANS LA MAISON !!!</a:t>
            </a:r>
          </a:p>
        </p:txBody>
      </p:sp>
      <p:pic>
        <p:nvPicPr>
          <p:cNvPr id="5" name="Graphique 4" descr="Avertissement">
            <a:extLst>
              <a:ext uri="{FF2B5EF4-FFF2-40B4-BE49-F238E27FC236}">
                <a16:creationId xmlns:a16="http://schemas.microsoft.com/office/drawing/2014/main" id="{82F34407-1CE1-4F6A-987A-4C48A86CC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1025" y="2952750"/>
            <a:ext cx="34099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85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8ED57C2-0F6F-4E28-BE35-32A6EE42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455"/>
            <a:ext cx="12192000" cy="8794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600" dirty="0">
                <a:solidFill>
                  <a:schemeClr val="bg1"/>
                </a:solidFill>
                <a:latin typeface="+mj-lt"/>
              </a:rPr>
              <a:t>S’échauffer les articulations avant de commencer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E8F2876-990B-4DD0-AF89-5D4EEB950C01}"/>
              </a:ext>
            </a:extLst>
          </p:cNvPr>
          <p:cNvSpPr txBox="1">
            <a:spLocks/>
          </p:cNvSpPr>
          <p:nvPr/>
        </p:nvSpPr>
        <p:spPr>
          <a:xfrm>
            <a:off x="0" y="4759070"/>
            <a:ext cx="12192000" cy="1209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Faire une 1</a:t>
            </a:r>
            <a:r>
              <a:rPr kumimoji="0" lang="fr-FR" sz="4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ère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fois le parcours avec 1 répétition de chaque exercice</a:t>
            </a:r>
          </a:p>
        </p:txBody>
      </p:sp>
      <p:pic>
        <p:nvPicPr>
          <p:cNvPr id="7" name="Graphique 6" descr="Pouce en haut">
            <a:extLst>
              <a:ext uri="{FF2B5EF4-FFF2-40B4-BE49-F238E27FC236}">
                <a16:creationId xmlns:a16="http://schemas.microsoft.com/office/drawing/2014/main" id="{B6110555-575D-4119-B6EA-E6EE4856C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3387" y="2556387"/>
            <a:ext cx="1745226" cy="17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90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8ED57C2-0F6F-4E28-BE35-32A6EE42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8725"/>
            <a:ext cx="12192000" cy="22801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5000" dirty="0">
                <a:solidFill>
                  <a:schemeClr val="bg1"/>
                </a:solidFill>
                <a:latin typeface="+mj-lt"/>
              </a:rPr>
              <a:t>Alterner les exercices selon les groupes musculaires : quadriceps, puis abdos, puis triceps…</a:t>
            </a:r>
          </a:p>
        </p:txBody>
      </p:sp>
      <p:pic>
        <p:nvPicPr>
          <p:cNvPr id="7" name="Graphique 6" descr="Pouce en haut">
            <a:extLst>
              <a:ext uri="{FF2B5EF4-FFF2-40B4-BE49-F238E27FC236}">
                <a16:creationId xmlns:a16="http://schemas.microsoft.com/office/drawing/2014/main" id="{B6110555-575D-4119-B6EA-E6EE4856C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3387" y="4301614"/>
            <a:ext cx="1745226" cy="17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60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8ED57C2-0F6F-4E28-BE35-32A6EE42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8725"/>
            <a:ext cx="12192000" cy="22801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5000" dirty="0">
                <a:solidFill>
                  <a:schemeClr val="bg1"/>
                </a:solidFill>
                <a:latin typeface="+mj-lt"/>
              </a:rPr>
              <a:t>Ne pas enchaîner les contractions isométriques </a:t>
            </a:r>
          </a:p>
          <a:p>
            <a:pPr marL="0" indent="0" algn="ctr">
              <a:buNone/>
            </a:pPr>
            <a:r>
              <a:rPr lang="fr-FR" sz="5000" i="1" dirty="0">
                <a:solidFill>
                  <a:schemeClr val="bg1"/>
                </a:solidFill>
                <a:latin typeface="+mj-lt"/>
              </a:rPr>
              <a:t>(= même longueur du muscle)</a:t>
            </a:r>
          </a:p>
        </p:txBody>
      </p:sp>
      <p:pic>
        <p:nvPicPr>
          <p:cNvPr id="7" name="Graphique 6" descr="Pouce en haut">
            <a:extLst>
              <a:ext uri="{FF2B5EF4-FFF2-40B4-BE49-F238E27FC236}">
                <a16:creationId xmlns:a16="http://schemas.microsoft.com/office/drawing/2014/main" id="{B6110555-575D-4119-B6EA-E6EE4856C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3387" y="4301614"/>
            <a:ext cx="1745226" cy="17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1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AFB7C4-4854-4FE4-96B5-5670E99A4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89262"/>
            <a:ext cx="12192000" cy="8794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5500" dirty="0">
                <a:solidFill>
                  <a:schemeClr val="bg1"/>
                </a:solidFill>
                <a:latin typeface="+mj-lt"/>
              </a:rPr>
              <a:t>Les conseils fitness pour ne pas se blesser</a:t>
            </a:r>
          </a:p>
        </p:txBody>
      </p:sp>
      <p:pic>
        <p:nvPicPr>
          <p:cNvPr id="5" name="Graphique 4" descr="Haltère">
            <a:extLst>
              <a:ext uri="{FF2B5EF4-FFF2-40B4-BE49-F238E27FC236}">
                <a16:creationId xmlns:a16="http://schemas.microsoft.com/office/drawing/2014/main" id="{956676A8-210F-4E2E-90F2-F0BEFA3C4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24449" y="4488674"/>
            <a:ext cx="1943100" cy="1943100"/>
          </a:xfrm>
          <a:prstGeom prst="rect">
            <a:avLst/>
          </a:prstGeom>
        </p:spPr>
      </p:pic>
      <p:pic>
        <p:nvPicPr>
          <p:cNvPr id="7" name="Graphique 6" descr="Culturiste">
            <a:extLst>
              <a:ext uri="{FF2B5EF4-FFF2-40B4-BE49-F238E27FC236}">
                <a16:creationId xmlns:a16="http://schemas.microsoft.com/office/drawing/2014/main" id="{6155C82F-8646-4049-A19A-60FC632E2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6" y="531000"/>
            <a:ext cx="18383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11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8ED57C2-0F6F-4E28-BE35-32A6EE42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2730"/>
            <a:ext cx="12192000" cy="15427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5000" dirty="0">
                <a:solidFill>
                  <a:schemeClr val="bg1"/>
                </a:solidFill>
                <a:latin typeface="+mj-lt"/>
              </a:rPr>
              <a:t>Attention à ne pas glisser sur le carrelage </a:t>
            </a:r>
          </a:p>
          <a:p>
            <a:pPr marL="0" indent="0" algn="ctr">
              <a:buNone/>
            </a:pPr>
            <a:r>
              <a:rPr lang="fr-FR" sz="5000" i="1" dirty="0">
                <a:solidFill>
                  <a:schemeClr val="bg1"/>
                </a:solidFill>
                <a:latin typeface="+mj-lt"/>
              </a:rPr>
              <a:t>(pas en chaussettes)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44AA8C5-449F-4B78-AD4E-779C35EB905D}"/>
              </a:ext>
            </a:extLst>
          </p:cNvPr>
          <p:cNvSpPr txBox="1">
            <a:spLocks/>
          </p:cNvSpPr>
          <p:nvPr/>
        </p:nvSpPr>
        <p:spPr>
          <a:xfrm>
            <a:off x="-1" y="5352541"/>
            <a:ext cx="12192000" cy="924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5000" dirty="0">
                <a:solidFill>
                  <a:schemeClr val="bg1"/>
                </a:solidFill>
                <a:latin typeface="+mj-lt"/>
              </a:rPr>
              <a:t>Attention aux meubles</a:t>
            </a:r>
          </a:p>
        </p:txBody>
      </p:sp>
      <p:pic>
        <p:nvPicPr>
          <p:cNvPr id="6" name="Graphique 5" descr="Médical">
            <a:extLst>
              <a:ext uri="{FF2B5EF4-FFF2-40B4-BE49-F238E27FC236}">
                <a16:creationId xmlns:a16="http://schemas.microsoft.com/office/drawing/2014/main" id="{9258AC2E-0205-4ECD-9E68-3F68726F8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0611" y="2628645"/>
            <a:ext cx="23907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94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8ED57C2-0F6F-4E28-BE35-32A6EE42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455"/>
            <a:ext cx="12192000" cy="8794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5000" dirty="0">
                <a:solidFill>
                  <a:schemeClr val="bg1"/>
                </a:solidFill>
                <a:latin typeface="+mj-lt"/>
              </a:rPr>
              <a:t>Se laver les mains après la séance de sport</a:t>
            </a:r>
          </a:p>
        </p:txBody>
      </p:sp>
      <p:pic>
        <p:nvPicPr>
          <p:cNvPr id="3" name="Graphique 2" descr="Langue des signes">
            <a:extLst>
              <a:ext uri="{FF2B5EF4-FFF2-40B4-BE49-F238E27FC236}">
                <a16:creationId xmlns:a16="http://schemas.microsoft.com/office/drawing/2014/main" id="{4C15AB4E-0D3E-4AA4-9DBD-4A847E341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3425" y="3709988"/>
            <a:ext cx="2281237" cy="2281237"/>
          </a:xfrm>
          <a:prstGeom prst="rect">
            <a:avLst/>
          </a:prstGeom>
        </p:spPr>
      </p:pic>
      <p:pic>
        <p:nvPicPr>
          <p:cNvPr id="8" name="Graphique 7" descr="Bulles">
            <a:extLst>
              <a:ext uri="{FF2B5EF4-FFF2-40B4-BE49-F238E27FC236}">
                <a16:creationId xmlns:a16="http://schemas.microsoft.com/office/drawing/2014/main" id="{734788A0-04FF-481B-B889-F0FF22C4C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1724" y="2638425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30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A8A7005-2DA5-4186-B529-C32805B50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9788"/>
            <a:ext cx="12192000" cy="38695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6000" dirty="0">
                <a:solidFill>
                  <a:schemeClr val="accent5"/>
                </a:solidFill>
                <a:latin typeface="+mj-lt"/>
              </a:rPr>
              <a:t>Votre travail :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chemeClr val="accent5"/>
                </a:solidFill>
                <a:latin typeface="+mj-lt"/>
              </a:rPr>
              <a:t>Choisir son profil : entretien / fitness / musculation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chemeClr val="accent5"/>
                </a:solidFill>
                <a:latin typeface="+mj-lt"/>
              </a:rPr>
              <a:t>Proposez un parcours équilibré comprenant entre 4 et 8 exercices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chemeClr val="accent5"/>
                </a:solidFill>
                <a:latin typeface="+mj-lt"/>
              </a:rPr>
              <a:t>Indiquez le nombre de répétitions pour chaque exercice et le nombre de séries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chemeClr val="accent5"/>
                </a:solidFill>
                <a:latin typeface="+mj-lt"/>
              </a:rPr>
              <a:t>Réalisez le parcours avant vendredi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>
                <a:solidFill>
                  <a:schemeClr val="accent5"/>
                </a:solidFill>
                <a:latin typeface="+mj-lt"/>
              </a:rPr>
              <a:t>Déposez votre fichier sur l’espace </a:t>
            </a:r>
            <a:r>
              <a:rPr lang="fr-FR" sz="3200" dirty="0" err="1">
                <a:solidFill>
                  <a:schemeClr val="accent5"/>
                </a:solidFill>
                <a:latin typeface="+mj-lt"/>
              </a:rPr>
              <a:t>pronote</a:t>
            </a:r>
            <a:endParaRPr lang="fr-FR" sz="32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6" name="Graphique 5" descr="Tête avec engrenages">
            <a:extLst>
              <a:ext uri="{FF2B5EF4-FFF2-40B4-BE49-F238E27FC236}">
                <a16:creationId xmlns:a16="http://schemas.microsoft.com/office/drawing/2014/main" id="{7DB301A4-2941-42FB-9361-B18F9CC35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2610" y="5569725"/>
            <a:ext cx="1288275" cy="1288275"/>
          </a:xfrm>
          <a:prstGeom prst="rect">
            <a:avLst/>
          </a:prstGeom>
        </p:spPr>
      </p:pic>
      <p:pic>
        <p:nvPicPr>
          <p:cNvPr id="9" name="Graphique 8" descr="Personne avec une idée">
            <a:extLst>
              <a:ext uri="{FF2B5EF4-FFF2-40B4-BE49-F238E27FC236}">
                <a16:creationId xmlns:a16="http://schemas.microsoft.com/office/drawing/2014/main" id="{9ACA8BDE-105B-4E29-A077-FB4649806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58955" y="76163"/>
            <a:ext cx="2074087" cy="20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74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C0BE67A-9A8E-49B7-8A4E-CAEA50361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1" y="371379"/>
            <a:ext cx="11249024" cy="612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37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C77CF1-C6D5-4EB5-88FB-050B9593C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9" y="173268"/>
            <a:ext cx="10775162" cy="651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65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7A67019-F939-4790-97C4-0554AC8E9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07" y="1809750"/>
            <a:ext cx="10136386" cy="231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71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8ED57C2-0F6F-4E28-BE35-32A6EE428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3280"/>
            <a:ext cx="12192000" cy="10570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8000" dirty="0">
                <a:solidFill>
                  <a:schemeClr val="bg1"/>
                </a:solidFill>
                <a:latin typeface="+mj-lt"/>
              </a:rPr>
              <a:t>Rechargez vos batteries !!!</a:t>
            </a:r>
          </a:p>
        </p:txBody>
      </p:sp>
      <p:pic>
        <p:nvPicPr>
          <p:cNvPr id="5" name="Graphique 4" descr="Batterie pleine">
            <a:extLst>
              <a:ext uri="{FF2B5EF4-FFF2-40B4-BE49-F238E27FC236}">
                <a16:creationId xmlns:a16="http://schemas.microsoft.com/office/drawing/2014/main" id="{E88BBC28-A42D-4097-825B-01D2E89E0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8712" y="3614737"/>
            <a:ext cx="23145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2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AFB7C4-4854-4FE4-96B5-5670E99A4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89262"/>
            <a:ext cx="12192000" cy="8794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5500" dirty="0">
                <a:solidFill>
                  <a:schemeClr val="bg1"/>
                </a:solidFill>
                <a:latin typeface="+mj-lt"/>
              </a:rPr>
              <a:t>Les conseils fitness pour ne pas se blesser</a:t>
            </a:r>
          </a:p>
        </p:txBody>
      </p:sp>
      <p:pic>
        <p:nvPicPr>
          <p:cNvPr id="5" name="Graphique 4" descr="Haltère">
            <a:extLst>
              <a:ext uri="{FF2B5EF4-FFF2-40B4-BE49-F238E27FC236}">
                <a16:creationId xmlns:a16="http://schemas.microsoft.com/office/drawing/2014/main" id="{956676A8-210F-4E2E-90F2-F0BEFA3C4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24449" y="4488674"/>
            <a:ext cx="1943100" cy="1943100"/>
          </a:xfrm>
          <a:prstGeom prst="rect">
            <a:avLst/>
          </a:prstGeom>
        </p:spPr>
      </p:pic>
      <p:pic>
        <p:nvPicPr>
          <p:cNvPr id="7" name="Graphique 6" descr="Culturiste">
            <a:extLst>
              <a:ext uri="{FF2B5EF4-FFF2-40B4-BE49-F238E27FC236}">
                <a16:creationId xmlns:a16="http://schemas.microsoft.com/office/drawing/2014/main" id="{6155C82F-8646-4049-A19A-60FC632E2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6" y="531000"/>
            <a:ext cx="1838325" cy="1838325"/>
          </a:xfrm>
          <a:prstGeom prst="rect">
            <a:avLst/>
          </a:prstGeom>
        </p:spPr>
      </p:pic>
      <p:sp>
        <p:nvSpPr>
          <p:cNvPr id="8" name="Signe de multiplication 7">
            <a:extLst>
              <a:ext uri="{FF2B5EF4-FFF2-40B4-BE49-F238E27FC236}">
                <a16:creationId xmlns:a16="http://schemas.microsoft.com/office/drawing/2014/main" id="{8D862E2A-4A0D-4E93-BA0A-09996A0ACCAC}"/>
              </a:ext>
            </a:extLst>
          </p:cNvPr>
          <p:cNvSpPr/>
          <p:nvPr/>
        </p:nvSpPr>
        <p:spPr>
          <a:xfrm>
            <a:off x="5348284" y="-103797"/>
            <a:ext cx="1495427" cy="310791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igne de multiplication 8">
            <a:extLst>
              <a:ext uri="{FF2B5EF4-FFF2-40B4-BE49-F238E27FC236}">
                <a16:creationId xmlns:a16="http://schemas.microsoft.com/office/drawing/2014/main" id="{93243E3A-EF9E-4216-89F1-C2DAC01FB9FD}"/>
              </a:ext>
            </a:extLst>
          </p:cNvPr>
          <p:cNvSpPr/>
          <p:nvPr/>
        </p:nvSpPr>
        <p:spPr>
          <a:xfrm>
            <a:off x="5348284" y="3906265"/>
            <a:ext cx="1495427" cy="310791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03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E783B5C7-CD20-4E4B-B590-1BEBB7551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28925"/>
            <a:ext cx="12192000" cy="1200150"/>
          </a:xfrm>
        </p:spPr>
        <p:txBody>
          <a:bodyPr anchor="t">
            <a:noAutofit/>
          </a:bodyPr>
          <a:lstStyle/>
          <a:p>
            <a:r>
              <a:rPr lang="fr-FR" sz="7000" i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Utiliser le poids du corps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D8FA237-A880-4754-9E66-8D331B109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802" b="18140"/>
          <a:stretch/>
        </p:blipFill>
        <p:spPr>
          <a:xfrm>
            <a:off x="0" y="4342103"/>
            <a:ext cx="3352800" cy="251589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A08A7E0-4009-4167-8824-CBE2278770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4553" b="36942"/>
          <a:stretch/>
        </p:blipFill>
        <p:spPr>
          <a:xfrm>
            <a:off x="0" y="0"/>
            <a:ext cx="4781181" cy="21907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6B9D4D5-347A-43DF-94E3-D0F75826E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77201" y="4114800"/>
            <a:ext cx="4114800" cy="27432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8FE803C-B9C6-45EE-BD25-FCAFB9F969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958452" y="0"/>
            <a:ext cx="4233548" cy="282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6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E783B5C7-CD20-4E4B-B590-1BEBB7551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87992"/>
            <a:ext cx="12192000" cy="2470007"/>
          </a:xfrm>
        </p:spPr>
        <p:txBody>
          <a:bodyPr anchor="t">
            <a:noAutofit/>
          </a:bodyPr>
          <a:lstStyle/>
          <a:p>
            <a:r>
              <a:rPr lang="fr-FR" sz="8000" i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Respecter les alignements</a:t>
            </a:r>
            <a:br>
              <a:rPr lang="fr-FR" sz="4000" i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fr-FR" sz="4000" i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r-FR" sz="4000" i="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Comme en acrosport : dos droit et angles 90°</a:t>
            </a:r>
          </a:p>
        </p:txBody>
      </p:sp>
      <p:pic>
        <p:nvPicPr>
          <p:cNvPr id="1026" name="Picture 2" descr="Résultat de recherche d'images pour &quot;dessin fitness&quot;">
            <a:extLst>
              <a:ext uri="{FF2B5EF4-FFF2-40B4-BE49-F238E27FC236}">
                <a16:creationId xmlns:a16="http://schemas.microsoft.com/office/drawing/2014/main" id="{D0DB1AF1-269A-406C-8F82-8BCCB94F3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6"/>
          <a:stretch/>
        </p:blipFill>
        <p:spPr bwMode="auto">
          <a:xfrm>
            <a:off x="3707606" y="0"/>
            <a:ext cx="4776788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79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AFB7C4-4854-4FE4-96B5-5670E99A4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92784"/>
            <a:ext cx="12192000" cy="16724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1000" dirty="0">
                <a:solidFill>
                  <a:schemeClr val="bg1"/>
                </a:solidFill>
                <a:latin typeface="+mj-lt"/>
              </a:rPr>
              <a:t>Nouveaux exemples</a:t>
            </a:r>
          </a:p>
        </p:txBody>
      </p:sp>
    </p:spTree>
    <p:extLst>
      <p:ext uri="{BB962C8B-B14F-4D97-AF65-F5344CB8AC3E}">
        <p14:creationId xmlns:p14="http://schemas.microsoft.com/office/powerpoint/2010/main" val="72975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7AE11FF-0FC9-4355-ADBA-CB65BA2FE0CA}"/>
              </a:ext>
            </a:extLst>
          </p:cNvPr>
          <p:cNvSpPr txBox="1">
            <a:spLocks/>
          </p:cNvSpPr>
          <p:nvPr/>
        </p:nvSpPr>
        <p:spPr>
          <a:xfrm>
            <a:off x="0" y="5340492"/>
            <a:ext cx="12192000" cy="1441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0000" cap="all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jumping-jack</a:t>
            </a:r>
          </a:p>
        </p:txBody>
      </p:sp>
      <p:pic>
        <p:nvPicPr>
          <p:cNvPr id="3074" name="Picture 2" descr="Résultat de recherche d'images pour &quot;dessin muscle quadriceps&quot;">
            <a:extLst>
              <a:ext uri="{FF2B5EF4-FFF2-40B4-BE49-F238E27FC236}">
                <a16:creationId xmlns:a16="http://schemas.microsoft.com/office/drawing/2014/main" id="{9954A79F-1232-4B2A-AECD-5CA9938D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2" y="0"/>
            <a:ext cx="5324475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98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72A0DCA-EEFB-4CE8-9043-B51F248D4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65" y="0"/>
            <a:ext cx="10256069" cy="5524500"/>
          </a:xfrm>
          <a:prstGeom prst="rect">
            <a:avLst/>
          </a:prstGeom>
        </p:spPr>
      </p:pic>
      <p:graphicFrame>
        <p:nvGraphicFramePr>
          <p:cNvPr id="4" name="Tableau 10">
            <a:extLst>
              <a:ext uri="{FF2B5EF4-FFF2-40B4-BE49-F238E27FC236}">
                <a16:creationId xmlns:a16="http://schemas.microsoft.com/office/drawing/2014/main" id="{D8EF07B8-61AC-40A4-8103-6718FF042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717718"/>
              </p:ext>
            </p:extLst>
          </p:nvPr>
        </p:nvGraphicFramePr>
        <p:xfrm>
          <a:off x="3917835" y="5864202"/>
          <a:ext cx="4025900" cy="98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474">
                  <a:extLst>
                    <a:ext uri="{9D8B030D-6E8A-4147-A177-3AD203B41FA5}">
                      <a16:colId xmlns:a16="http://schemas.microsoft.com/office/drawing/2014/main" val="3915257581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379915346"/>
                    </a:ext>
                  </a:extLst>
                </a:gridCol>
                <a:gridCol w="1352551">
                  <a:extLst>
                    <a:ext uri="{9D8B030D-6E8A-4147-A177-3AD203B41FA5}">
                      <a16:colId xmlns:a16="http://schemas.microsoft.com/office/drawing/2014/main" val="1219432010"/>
                    </a:ext>
                  </a:extLst>
                </a:gridCol>
              </a:tblGrid>
              <a:tr h="617921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Entretien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Fitness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+mj-lt"/>
                        </a:rPr>
                        <a:t>Musculation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118250"/>
                  </a:ext>
                </a:extLst>
              </a:tr>
              <a:tr h="353098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X10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X15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  <a:latin typeface="+mj-lt"/>
                        </a:rPr>
                        <a:t>X20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77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8923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304</Words>
  <Application>Microsoft Office PowerPoint</Application>
  <PresentationFormat>Grand écran</PresentationFormat>
  <Paragraphs>94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Thème Office</vt:lpstr>
      <vt:lpstr>3ème 4  Collège GDGA LES BORDES</vt:lpstr>
      <vt:lpstr>Présentation PowerPoint</vt:lpstr>
      <vt:lpstr>Présentation PowerPoint</vt:lpstr>
      <vt:lpstr>Présentation PowerPoint</vt:lpstr>
      <vt:lpstr>Utiliser le poids du corps</vt:lpstr>
      <vt:lpstr>Respecter les alignements  Comme en acrosport : dos droit et angles 90°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3ème 4  Collège GDGA LES BORDES</dc:title>
  <dc:creator>David Couvert</dc:creator>
  <cp:lastModifiedBy>David Couvert</cp:lastModifiedBy>
  <cp:revision>45</cp:revision>
  <dcterms:created xsi:type="dcterms:W3CDTF">2020-03-21T14:30:55Z</dcterms:created>
  <dcterms:modified xsi:type="dcterms:W3CDTF">2020-03-30T14:27:44Z</dcterms:modified>
</cp:coreProperties>
</file>