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1023" r:id="rId3"/>
    <p:sldId id="1035" r:id="rId4"/>
    <p:sldId id="1024" r:id="rId5"/>
    <p:sldId id="953" r:id="rId6"/>
    <p:sldId id="289" r:id="rId7"/>
    <p:sldId id="1025" r:id="rId8"/>
    <p:sldId id="1026" r:id="rId9"/>
    <p:sldId id="259" r:id="rId10"/>
    <p:sldId id="1029" r:id="rId11"/>
    <p:sldId id="1030" r:id="rId12"/>
    <p:sldId id="914" r:id="rId13"/>
    <p:sldId id="952" r:id="rId14"/>
    <p:sldId id="954" r:id="rId15"/>
    <p:sldId id="261" r:id="rId16"/>
    <p:sldId id="956" r:id="rId17"/>
    <p:sldId id="313" r:id="rId18"/>
    <p:sldId id="1016" r:id="rId19"/>
    <p:sldId id="535" r:id="rId20"/>
    <p:sldId id="1037" r:id="rId21"/>
    <p:sldId id="1017" r:id="rId22"/>
    <p:sldId id="898" r:id="rId23"/>
    <p:sldId id="892" r:id="rId24"/>
    <p:sldId id="900" r:id="rId25"/>
    <p:sldId id="966" r:id="rId26"/>
    <p:sldId id="1002" r:id="rId27"/>
    <p:sldId id="1021" r:id="rId28"/>
    <p:sldId id="1031" r:id="rId29"/>
    <p:sldId id="588" r:id="rId30"/>
    <p:sldId id="968" r:id="rId31"/>
    <p:sldId id="911" r:id="rId32"/>
    <p:sldId id="903" r:id="rId33"/>
    <p:sldId id="904" r:id="rId34"/>
    <p:sldId id="905" r:id="rId35"/>
    <p:sldId id="1018" r:id="rId36"/>
    <p:sldId id="1013" r:id="rId37"/>
    <p:sldId id="1019" r:id="rId38"/>
    <p:sldId id="894" r:id="rId39"/>
    <p:sldId id="262" r:id="rId40"/>
    <p:sldId id="669" r:id="rId41"/>
    <p:sldId id="670" r:id="rId42"/>
    <p:sldId id="1003" r:id="rId43"/>
    <p:sldId id="969" r:id="rId44"/>
    <p:sldId id="1004" r:id="rId45"/>
    <p:sldId id="1005" r:id="rId46"/>
    <p:sldId id="983" r:id="rId47"/>
    <p:sldId id="977" r:id="rId48"/>
    <p:sldId id="978" r:id="rId49"/>
    <p:sldId id="1007" r:id="rId50"/>
    <p:sldId id="1008" r:id="rId51"/>
    <p:sldId id="282" r:id="rId52"/>
    <p:sldId id="1038" r:id="rId53"/>
    <p:sldId id="1020" r:id="rId54"/>
    <p:sldId id="1033" r:id="rId55"/>
    <p:sldId id="1034" r:id="rId56"/>
    <p:sldId id="281" r:id="rId57"/>
    <p:sldId id="1009" r:id="rId5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lain1" initials="a" lastIdx="2" clrIdx="0">
    <p:extLst>
      <p:ext uri="{19B8F6BF-5375-455C-9EA6-DF929625EA0E}">
        <p15:presenceInfo xmlns:p15="http://schemas.microsoft.com/office/powerpoint/2012/main" userId="callain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09"/>
    <p:restoredTop sz="92243"/>
  </p:normalViewPr>
  <p:slideViewPr>
    <p:cSldViewPr snapToGrid="0">
      <p:cViewPr varScale="1">
        <p:scale>
          <a:sx n="100" d="100"/>
          <a:sy n="100" d="100"/>
        </p:scale>
        <p:origin x="16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24T20:23:46.684" idx="1">
    <p:pos x="2426" y="1178"/>
    <p:text>un équilibre aligné et tonique (il n'est pas forcément horizontal lors des plongeons par exemple)</p:text>
    <p:extLst>
      <p:ext uri="{C676402C-5697-4E1C-873F-D02D1690AC5C}">
        <p15:threadingInfo xmlns:p15="http://schemas.microsoft.com/office/powerpoint/2012/main" timeZoneBias="-60"/>
      </p:ext>
    </p:extLst>
  </p:cm>
  <p:cm authorId="1" dt="2022-11-24T20:26:17.356" idx="2">
    <p:pos x="319" y="1179"/>
    <p:text>doit-on les laisser numérotés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257BDC-480E-4930-B08D-DA7B7E2E4C6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43853EB8-4EF1-4071-876E-711BFE30CEBA}">
      <dgm:prSet phldrT="[Texte]" custT="1"/>
      <dgm:spPr/>
      <dgm:t>
        <a:bodyPr/>
        <a:lstStyle/>
        <a:p>
          <a:r>
            <a:rPr lang="fr-FR" sz="1800" dirty="0"/>
            <a:t>Corps vital</a:t>
          </a:r>
        </a:p>
      </dgm:t>
    </dgm:pt>
    <dgm:pt modelId="{83A5ABBB-6752-4D27-BDDC-F2674D1C6A40}" type="parTrans" cxnId="{B866E66C-594E-4305-A9C7-9909F86387BA}">
      <dgm:prSet/>
      <dgm:spPr/>
      <dgm:t>
        <a:bodyPr/>
        <a:lstStyle/>
        <a:p>
          <a:endParaRPr lang="fr-FR"/>
        </a:p>
      </dgm:t>
    </dgm:pt>
    <dgm:pt modelId="{36675087-61EF-4367-ABAB-B79F3D913825}" type="sibTrans" cxnId="{B866E66C-594E-4305-A9C7-9909F86387BA}">
      <dgm:prSet/>
      <dgm:spPr/>
      <dgm:t>
        <a:bodyPr/>
        <a:lstStyle/>
        <a:p>
          <a:endParaRPr lang="fr-FR"/>
        </a:p>
      </dgm:t>
    </dgm:pt>
    <dgm:pt modelId="{4C6DEB11-BF66-42F7-BE1E-403462E03C51}">
      <dgm:prSet phldrT="[Texte]" custT="1"/>
      <dgm:spPr/>
      <dgm: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v"/>
            <a:tabLst/>
            <a:defRPr/>
          </a:pPr>
          <a:r>
            <a:rPr lang="fr-FR" sz="1800" b="1" dirty="0"/>
            <a:t>Dimension liée à la production et au contrôle d’une motricité non usuelle et polyvalente</a:t>
          </a:r>
        </a:p>
      </dgm:t>
    </dgm:pt>
    <dgm:pt modelId="{6965CC72-C588-4D95-A088-BB114AEAF25D}" type="parTrans" cxnId="{76AE67BF-526F-4FD2-B302-BB7302412289}">
      <dgm:prSet/>
      <dgm:spPr/>
      <dgm:t>
        <a:bodyPr/>
        <a:lstStyle/>
        <a:p>
          <a:endParaRPr lang="fr-FR"/>
        </a:p>
      </dgm:t>
    </dgm:pt>
    <dgm:pt modelId="{46412974-BF6C-4C0F-B312-690D6CA15C24}" type="sibTrans" cxnId="{76AE67BF-526F-4FD2-B302-BB7302412289}">
      <dgm:prSet/>
      <dgm:spPr/>
      <dgm:t>
        <a:bodyPr/>
        <a:lstStyle/>
        <a:p>
          <a:endParaRPr lang="fr-FR"/>
        </a:p>
      </dgm:t>
    </dgm:pt>
    <dgm:pt modelId="{6F09BCA0-EC92-4001-852F-E1FAFD5D844C}">
      <dgm:prSet phldrT="[Texte]"/>
      <dgm:spPr/>
      <dgm:t>
        <a:bodyPr/>
        <a:lstStyle/>
        <a:p>
          <a:pPr marL="285750" lvl="1" indent="0" defTabSz="1466850">
            <a:lnSpc>
              <a:spcPct val="90000"/>
            </a:lnSpc>
            <a:spcBef>
              <a:spcPct val="0"/>
            </a:spcBef>
            <a:spcAft>
              <a:spcPct val="15000"/>
            </a:spcAft>
          </a:pPr>
          <a:endParaRPr lang="fr-FR" sz="1300" dirty="0"/>
        </a:p>
      </dgm:t>
    </dgm:pt>
    <dgm:pt modelId="{8F40D31B-1E65-46A4-B1AA-406CCDE4D9A4}" type="parTrans" cxnId="{17E3A92A-B14D-4287-9DD5-04A8F16757E1}">
      <dgm:prSet/>
      <dgm:spPr/>
      <dgm:t>
        <a:bodyPr/>
        <a:lstStyle/>
        <a:p>
          <a:endParaRPr lang="fr-FR"/>
        </a:p>
      </dgm:t>
    </dgm:pt>
    <dgm:pt modelId="{D2F9238B-C1D9-4C06-9298-8658FCE206AA}" type="sibTrans" cxnId="{17E3A92A-B14D-4287-9DD5-04A8F16757E1}">
      <dgm:prSet/>
      <dgm:spPr/>
      <dgm:t>
        <a:bodyPr/>
        <a:lstStyle/>
        <a:p>
          <a:endParaRPr lang="fr-FR"/>
        </a:p>
      </dgm:t>
    </dgm:pt>
    <dgm:pt modelId="{D304F8D6-1783-EF4B-B87A-192805ADF98E}">
      <dgm:prSet phldrT="[Texte]" custT="1"/>
      <dgm:spPr/>
      <dgm:t>
        <a:bodyPr/>
        <a:lstStyle/>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lang="fr-FR" sz="1600" dirty="0"/>
            <a:t>Pour notre EPS, nous nous situons sur la notion de Pas en avant (les objets d’enseignement)</a:t>
          </a:r>
        </a:p>
      </dgm:t>
    </dgm:pt>
    <dgm:pt modelId="{3407AF67-DE71-3645-9A9E-1109FC6E92D9}" type="parTrans" cxnId="{71DEC17D-837B-A349-ADD6-08F0340BF92F}">
      <dgm:prSet/>
      <dgm:spPr/>
      <dgm:t>
        <a:bodyPr/>
        <a:lstStyle/>
        <a:p>
          <a:endParaRPr lang="fr-FR"/>
        </a:p>
      </dgm:t>
    </dgm:pt>
    <dgm:pt modelId="{1905E67A-EEB8-694C-BAB9-D7C3739F2CAD}" type="sibTrans" cxnId="{71DEC17D-837B-A349-ADD6-08F0340BF92F}">
      <dgm:prSet/>
      <dgm:spPr/>
      <dgm:t>
        <a:bodyPr/>
        <a:lstStyle/>
        <a:p>
          <a:endParaRPr lang="fr-FR"/>
        </a:p>
      </dgm:t>
    </dgm:pt>
    <dgm:pt modelId="{F4082FB6-9096-C14D-BCA6-B2BE19EF4BE4}">
      <dgm:prSet phldrT="[Texte]" custT="1"/>
      <dgm:spPr/>
      <dgm: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v"/>
            <a:tabLst/>
            <a:defRPr/>
          </a:pPr>
          <a:endParaRPr lang="fr-FR" sz="1600" dirty="0"/>
        </a:p>
      </dgm:t>
    </dgm:pt>
    <dgm:pt modelId="{A42F9709-D99D-AF48-A36F-6C54A9C81BDD}" type="parTrans" cxnId="{EE827D14-5123-9F4D-8815-86A0A647137E}">
      <dgm:prSet/>
      <dgm:spPr/>
      <dgm:t>
        <a:bodyPr/>
        <a:lstStyle/>
        <a:p>
          <a:endParaRPr lang="fr-FR"/>
        </a:p>
      </dgm:t>
    </dgm:pt>
    <dgm:pt modelId="{B2437DCA-AB7F-204C-9C8F-35F3A333C5C7}" type="sibTrans" cxnId="{EE827D14-5123-9F4D-8815-86A0A647137E}">
      <dgm:prSet/>
      <dgm:spPr/>
      <dgm:t>
        <a:bodyPr/>
        <a:lstStyle/>
        <a:p>
          <a:endParaRPr lang="fr-FR"/>
        </a:p>
      </dgm:t>
    </dgm:pt>
    <dgm:pt modelId="{59B65ABB-54F6-44A9-B886-393DE86EBA0B}" type="pres">
      <dgm:prSet presAssocID="{C6257BDC-480E-4930-B08D-DA7B7E2E4C61}" presName="linearFlow" presStyleCnt="0">
        <dgm:presLayoutVars>
          <dgm:dir/>
          <dgm:animLvl val="lvl"/>
          <dgm:resizeHandles val="exact"/>
        </dgm:presLayoutVars>
      </dgm:prSet>
      <dgm:spPr/>
    </dgm:pt>
    <dgm:pt modelId="{027917EE-1A94-4330-95F2-4842A9900238}" type="pres">
      <dgm:prSet presAssocID="{43853EB8-4EF1-4071-876E-711BFE30CEBA}" presName="composite" presStyleCnt="0"/>
      <dgm:spPr/>
    </dgm:pt>
    <dgm:pt modelId="{6C1E3656-4D63-4F1D-851A-FF0721FF14D1}" type="pres">
      <dgm:prSet presAssocID="{43853EB8-4EF1-4071-876E-711BFE30CEBA}" presName="parentText" presStyleLbl="alignNode1" presStyleIdx="0" presStyleCnt="1" custScaleX="200069" custLinFactNeighborX="-95377" custLinFactNeighborY="-5934">
        <dgm:presLayoutVars>
          <dgm:chMax val="1"/>
          <dgm:bulletEnabled val="1"/>
        </dgm:presLayoutVars>
      </dgm:prSet>
      <dgm:spPr/>
    </dgm:pt>
    <dgm:pt modelId="{ADDE065B-AFED-45F3-BF83-6FAA0EBF10B6}" type="pres">
      <dgm:prSet presAssocID="{43853EB8-4EF1-4071-876E-711BFE30CEBA}" presName="descendantText" presStyleLbl="alignAcc1" presStyleIdx="0" presStyleCnt="1" custScaleX="63596" custScaleY="192491" custLinFactNeighborX="-11759" custLinFactNeighborY="12050">
        <dgm:presLayoutVars>
          <dgm:bulletEnabled val="1"/>
        </dgm:presLayoutVars>
      </dgm:prSet>
      <dgm:spPr/>
    </dgm:pt>
  </dgm:ptLst>
  <dgm:cxnLst>
    <dgm:cxn modelId="{EE827D14-5123-9F4D-8815-86A0A647137E}" srcId="{43853EB8-4EF1-4071-876E-711BFE30CEBA}" destId="{F4082FB6-9096-C14D-BCA6-B2BE19EF4BE4}" srcOrd="1" destOrd="0" parTransId="{A42F9709-D99D-AF48-A36F-6C54A9C81BDD}" sibTransId="{B2437DCA-AB7F-204C-9C8F-35F3A333C5C7}"/>
    <dgm:cxn modelId="{2F021B1A-7BC1-4B4B-B618-B1CB1AB033C5}" type="presOf" srcId="{4C6DEB11-BF66-42F7-BE1E-403462E03C51}" destId="{ADDE065B-AFED-45F3-BF83-6FAA0EBF10B6}" srcOrd="0" destOrd="0" presId="urn:microsoft.com/office/officeart/2005/8/layout/chevron2"/>
    <dgm:cxn modelId="{17E3A92A-B14D-4287-9DD5-04A8F16757E1}" srcId="{43853EB8-4EF1-4071-876E-711BFE30CEBA}" destId="{6F09BCA0-EC92-4001-852F-E1FAFD5D844C}" srcOrd="3" destOrd="0" parTransId="{8F40D31B-1E65-46A4-B1AA-406CCDE4D9A4}" sibTransId="{D2F9238B-C1D9-4C06-9298-8658FCE206AA}"/>
    <dgm:cxn modelId="{B866E66C-594E-4305-A9C7-9909F86387BA}" srcId="{C6257BDC-480E-4930-B08D-DA7B7E2E4C61}" destId="{43853EB8-4EF1-4071-876E-711BFE30CEBA}" srcOrd="0" destOrd="0" parTransId="{83A5ABBB-6752-4D27-BDDC-F2674D1C6A40}" sibTransId="{36675087-61EF-4367-ABAB-B79F3D913825}"/>
    <dgm:cxn modelId="{71DEC17D-837B-A349-ADD6-08F0340BF92F}" srcId="{43853EB8-4EF1-4071-876E-711BFE30CEBA}" destId="{D304F8D6-1783-EF4B-B87A-192805ADF98E}" srcOrd="2" destOrd="0" parTransId="{3407AF67-DE71-3645-9A9E-1109FC6E92D9}" sibTransId="{1905E67A-EEB8-694C-BAB9-D7C3739F2CAD}"/>
    <dgm:cxn modelId="{3F79CA80-E01A-4137-822A-731E181A0EA2}" type="presOf" srcId="{6F09BCA0-EC92-4001-852F-E1FAFD5D844C}" destId="{ADDE065B-AFED-45F3-BF83-6FAA0EBF10B6}" srcOrd="0" destOrd="3" presId="urn:microsoft.com/office/officeart/2005/8/layout/chevron2"/>
    <dgm:cxn modelId="{DFA68B88-21A5-4888-81C9-6D7AA1B5AE02}" type="presOf" srcId="{43853EB8-4EF1-4071-876E-711BFE30CEBA}" destId="{6C1E3656-4D63-4F1D-851A-FF0721FF14D1}" srcOrd="0" destOrd="0" presId="urn:microsoft.com/office/officeart/2005/8/layout/chevron2"/>
    <dgm:cxn modelId="{CC004A97-F794-F544-8BA6-4B19E28FF1DA}" type="presOf" srcId="{F4082FB6-9096-C14D-BCA6-B2BE19EF4BE4}" destId="{ADDE065B-AFED-45F3-BF83-6FAA0EBF10B6}" srcOrd="0" destOrd="1" presId="urn:microsoft.com/office/officeart/2005/8/layout/chevron2"/>
    <dgm:cxn modelId="{3A6E18B9-2585-449C-8A63-9360906E4847}" type="presOf" srcId="{C6257BDC-480E-4930-B08D-DA7B7E2E4C61}" destId="{59B65ABB-54F6-44A9-B886-393DE86EBA0B}" srcOrd="0" destOrd="0" presId="urn:microsoft.com/office/officeart/2005/8/layout/chevron2"/>
    <dgm:cxn modelId="{76AE67BF-526F-4FD2-B302-BB7302412289}" srcId="{43853EB8-4EF1-4071-876E-711BFE30CEBA}" destId="{4C6DEB11-BF66-42F7-BE1E-403462E03C51}" srcOrd="0" destOrd="0" parTransId="{6965CC72-C588-4D95-A088-BB114AEAF25D}" sibTransId="{46412974-BF6C-4C0F-B312-690D6CA15C24}"/>
    <dgm:cxn modelId="{07FC22FA-ED50-BB4E-B79A-E499C2732781}" type="presOf" srcId="{D304F8D6-1783-EF4B-B87A-192805ADF98E}" destId="{ADDE065B-AFED-45F3-BF83-6FAA0EBF10B6}" srcOrd="0" destOrd="2" presId="urn:microsoft.com/office/officeart/2005/8/layout/chevron2"/>
    <dgm:cxn modelId="{A54DA1B0-FDE0-4966-A3FD-E6535F8AF4BE}" type="presParOf" srcId="{59B65ABB-54F6-44A9-B886-393DE86EBA0B}" destId="{027917EE-1A94-4330-95F2-4842A9900238}" srcOrd="0" destOrd="0" presId="urn:microsoft.com/office/officeart/2005/8/layout/chevron2"/>
    <dgm:cxn modelId="{C0CF343F-24DA-44C0-B889-CEFAD11FC08B}" type="presParOf" srcId="{027917EE-1A94-4330-95F2-4842A9900238}" destId="{6C1E3656-4D63-4F1D-851A-FF0721FF14D1}" srcOrd="0" destOrd="0" presId="urn:microsoft.com/office/officeart/2005/8/layout/chevron2"/>
    <dgm:cxn modelId="{A1D7C8B8-A305-4E5D-B0C8-01423096E3BA}" type="presParOf" srcId="{027917EE-1A94-4330-95F2-4842A9900238}" destId="{ADDE065B-AFED-45F3-BF83-6FAA0EBF10B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257BDC-480E-4930-B08D-DA7B7E2E4C6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246595DA-E056-42D5-8CCB-FB83049412BC}">
      <dgm:prSet phldrT="[Texte]" custT="1"/>
      <dgm:spPr/>
      <dgm:t>
        <a:bodyPr/>
        <a:lstStyle/>
        <a:p>
          <a:r>
            <a:rPr lang="fr-FR" sz="1800" dirty="0"/>
            <a:t>Corps symbolique</a:t>
          </a:r>
        </a:p>
      </dgm:t>
    </dgm:pt>
    <dgm:pt modelId="{BA4729DA-4D5B-4322-B5E8-D47E16BD477F}" type="parTrans" cxnId="{76F8A670-0790-4B24-807C-534C4A00EC1A}">
      <dgm:prSet/>
      <dgm:spPr/>
      <dgm:t>
        <a:bodyPr/>
        <a:lstStyle/>
        <a:p>
          <a:endParaRPr lang="fr-FR"/>
        </a:p>
      </dgm:t>
    </dgm:pt>
    <dgm:pt modelId="{DCC4F6A7-FE65-4A79-8E83-08E509F5ED6D}" type="sibTrans" cxnId="{76F8A670-0790-4B24-807C-534C4A00EC1A}">
      <dgm:prSet/>
      <dgm:spPr/>
      <dgm:t>
        <a:bodyPr/>
        <a:lstStyle/>
        <a:p>
          <a:endParaRPr lang="fr-FR"/>
        </a:p>
      </dgm:t>
    </dgm:pt>
    <dgm:pt modelId="{918538B9-4252-43CA-9DD4-70CA10055C46}">
      <dgm:prSet phldrT="[Texte]" custT="1"/>
      <dgm:spPr/>
      <dgm: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v"/>
            <a:tabLst/>
            <a:defRPr/>
          </a:pPr>
          <a:r>
            <a:rPr lang="fr-FR" sz="1400" dirty="0"/>
            <a:t> </a:t>
          </a:r>
          <a:r>
            <a:rPr lang="fr-FR" sz="1800" b="1" dirty="0"/>
            <a:t>Dimension de l’humain qui permet de donner sens et dynamique à nos activités (registre anthropologique)</a:t>
          </a:r>
        </a:p>
      </dgm:t>
    </dgm:pt>
    <dgm:pt modelId="{F983CEB7-8AB9-4ABB-826D-614963D9F7F4}" type="parTrans" cxnId="{0B8578EA-77BC-459C-8A86-5E2A9EF5819A}">
      <dgm:prSet/>
      <dgm:spPr/>
      <dgm:t>
        <a:bodyPr/>
        <a:lstStyle/>
        <a:p>
          <a:endParaRPr lang="fr-FR"/>
        </a:p>
      </dgm:t>
    </dgm:pt>
    <dgm:pt modelId="{DBFFBC34-36A7-45BE-B54F-5194CAB20856}" type="sibTrans" cxnId="{0B8578EA-77BC-459C-8A86-5E2A9EF5819A}">
      <dgm:prSet/>
      <dgm:spPr/>
      <dgm:t>
        <a:bodyPr/>
        <a:lstStyle/>
        <a:p>
          <a:endParaRPr lang="fr-FR"/>
        </a:p>
      </dgm:t>
    </dgm:pt>
    <dgm:pt modelId="{CEBA1362-9151-E34E-804C-E663A2D7ED35}">
      <dgm:prSet phldrT="[Texte]" custT="1"/>
      <dgm:spPr/>
      <dgm:t>
        <a:bodyPr/>
        <a:lstStyle/>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lang="fr-FR" sz="1600" dirty="0"/>
            <a:t>Pour notre EPS, nous nous situons sur les questions liées aux expériences Culturelles et corporelles à faire vivre et à la notion de  Fonds Culturel</a:t>
          </a:r>
        </a:p>
      </dgm:t>
    </dgm:pt>
    <dgm:pt modelId="{FB757119-1BDF-1E4E-BAE3-1683DD9C6CE6}" type="parTrans" cxnId="{3B1B108A-A0D5-6B43-B321-783732D46C98}">
      <dgm:prSet/>
      <dgm:spPr/>
      <dgm:t>
        <a:bodyPr/>
        <a:lstStyle/>
        <a:p>
          <a:endParaRPr lang="fr-FR"/>
        </a:p>
      </dgm:t>
    </dgm:pt>
    <dgm:pt modelId="{E1EDA8C3-B138-4B42-ABFD-3373D684FFC5}" type="sibTrans" cxnId="{3B1B108A-A0D5-6B43-B321-783732D46C98}">
      <dgm:prSet/>
      <dgm:spPr/>
      <dgm:t>
        <a:bodyPr/>
        <a:lstStyle/>
        <a:p>
          <a:endParaRPr lang="fr-FR"/>
        </a:p>
      </dgm:t>
    </dgm:pt>
    <dgm:pt modelId="{34F0AACD-D271-194E-8B9C-A050B738B53B}">
      <dgm:prSet phldrT="[Texte]" custT="1"/>
      <dgm:spPr/>
      <dgm: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v"/>
            <a:tabLst/>
            <a:defRPr/>
          </a:pPr>
          <a:endParaRPr lang="fr-FR" sz="1600" dirty="0"/>
        </a:p>
      </dgm:t>
    </dgm:pt>
    <dgm:pt modelId="{430FFBBB-704A-D14F-8773-C7ED9AF3B976}" type="parTrans" cxnId="{68AF32AA-E5C3-0240-BFA9-AA8717389FF7}">
      <dgm:prSet/>
      <dgm:spPr/>
      <dgm:t>
        <a:bodyPr/>
        <a:lstStyle/>
        <a:p>
          <a:endParaRPr lang="fr-FR"/>
        </a:p>
      </dgm:t>
    </dgm:pt>
    <dgm:pt modelId="{E96E9366-1374-0944-A839-754C0B4E1A28}" type="sibTrans" cxnId="{68AF32AA-E5C3-0240-BFA9-AA8717389FF7}">
      <dgm:prSet/>
      <dgm:spPr/>
      <dgm:t>
        <a:bodyPr/>
        <a:lstStyle/>
        <a:p>
          <a:endParaRPr lang="fr-FR"/>
        </a:p>
      </dgm:t>
    </dgm:pt>
    <dgm:pt modelId="{59B65ABB-54F6-44A9-B886-393DE86EBA0B}" type="pres">
      <dgm:prSet presAssocID="{C6257BDC-480E-4930-B08D-DA7B7E2E4C61}" presName="linearFlow" presStyleCnt="0">
        <dgm:presLayoutVars>
          <dgm:dir/>
          <dgm:animLvl val="lvl"/>
          <dgm:resizeHandles val="exact"/>
        </dgm:presLayoutVars>
      </dgm:prSet>
      <dgm:spPr/>
    </dgm:pt>
    <dgm:pt modelId="{82903579-F928-48A7-AC6A-7F3850E9CDA4}" type="pres">
      <dgm:prSet presAssocID="{246595DA-E056-42D5-8CCB-FB83049412BC}" presName="composite" presStyleCnt="0"/>
      <dgm:spPr/>
    </dgm:pt>
    <dgm:pt modelId="{3BB717A9-56F3-47A3-8067-B32EA1DC170C}" type="pres">
      <dgm:prSet presAssocID="{246595DA-E056-42D5-8CCB-FB83049412BC}" presName="parentText" presStyleLbl="alignNode1" presStyleIdx="0" presStyleCnt="1" custScaleX="191592" custLinFactNeighborX="-90549" custLinFactNeighborY="-5056">
        <dgm:presLayoutVars>
          <dgm:chMax val="1"/>
          <dgm:bulletEnabled val="1"/>
        </dgm:presLayoutVars>
      </dgm:prSet>
      <dgm:spPr/>
    </dgm:pt>
    <dgm:pt modelId="{8E4C757E-87C5-491E-B9FA-FDB83724C946}" type="pres">
      <dgm:prSet presAssocID="{246595DA-E056-42D5-8CCB-FB83049412BC}" presName="descendantText" presStyleLbl="alignAcc1" presStyleIdx="0" presStyleCnt="1" custScaleX="84401" custScaleY="194569" custLinFactNeighborX="1455" custLinFactNeighborY="-25786">
        <dgm:presLayoutVars>
          <dgm:bulletEnabled val="1"/>
        </dgm:presLayoutVars>
      </dgm:prSet>
      <dgm:spPr/>
    </dgm:pt>
  </dgm:ptLst>
  <dgm:cxnLst>
    <dgm:cxn modelId="{84A29C62-19F3-4415-B924-BE386BD50B92}" type="presOf" srcId="{918538B9-4252-43CA-9DD4-70CA10055C46}" destId="{8E4C757E-87C5-491E-B9FA-FDB83724C946}" srcOrd="0" destOrd="0" presId="urn:microsoft.com/office/officeart/2005/8/layout/chevron2"/>
    <dgm:cxn modelId="{76F8A670-0790-4B24-807C-534C4A00EC1A}" srcId="{C6257BDC-480E-4930-B08D-DA7B7E2E4C61}" destId="{246595DA-E056-42D5-8CCB-FB83049412BC}" srcOrd="0" destOrd="0" parTransId="{BA4729DA-4D5B-4322-B5E8-D47E16BD477F}" sibTransId="{DCC4F6A7-FE65-4A79-8E83-08E509F5ED6D}"/>
    <dgm:cxn modelId="{3B1B108A-A0D5-6B43-B321-783732D46C98}" srcId="{246595DA-E056-42D5-8CCB-FB83049412BC}" destId="{CEBA1362-9151-E34E-804C-E663A2D7ED35}" srcOrd="2" destOrd="0" parTransId="{FB757119-1BDF-1E4E-BAE3-1683DD9C6CE6}" sibTransId="{E1EDA8C3-B138-4B42-ABFD-3373D684FFC5}"/>
    <dgm:cxn modelId="{2A052790-718F-FB44-88CC-53D61798E178}" type="presOf" srcId="{CEBA1362-9151-E34E-804C-E663A2D7ED35}" destId="{8E4C757E-87C5-491E-B9FA-FDB83724C946}" srcOrd="0" destOrd="2" presId="urn:microsoft.com/office/officeart/2005/8/layout/chevron2"/>
    <dgm:cxn modelId="{68AF32AA-E5C3-0240-BFA9-AA8717389FF7}" srcId="{246595DA-E056-42D5-8CCB-FB83049412BC}" destId="{34F0AACD-D271-194E-8B9C-A050B738B53B}" srcOrd="1" destOrd="0" parTransId="{430FFBBB-704A-D14F-8773-C7ED9AF3B976}" sibTransId="{E96E9366-1374-0944-A839-754C0B4E1A28}"/>
    <dgm:cxn modelId="{EFD711AE-2E0F-4CA1-B72E-61D87631E78F}" type="presOf" srcId="{246595DA-E056-42D5-8CCB-FB83049412BC}" destId="{3BB717A9-56F3-47A3-8067-B32EA1DC170C}" srcOrd="0" destOrd="0" presId="urn:microsoft.com/office/officeart/2005/8/layout/chevron2"/>
    <dgm:cxn modelId="{3A6E18B9-2585-449C-8A63-9360906E4847}" type="presOf" srcId="{C6257BDC-480E-4930-B08D-DA7B7E2E4C61}" destId="{59B65ABB-54F6-44A9-B886-393DE86EBA0B}" srcOrd="0" destOrd="0" presId="urn:microsoft.com/office/officeart/2005/8/layout/chevron2"/>
    <dgm:cxn modelId="{C2CC3FD9-7211-AC48-98A2-B0A334E5DA82}" type="presOf" srcId="{34F0AACD-D271-194E-8B9C-A050B738B53B}" destId="{8E4C757E-87C5-491E-B9FA-FDB83724C946}" srcOrd="0" destOrd="1" presId="urn:microsoft.com/office/officeart/2005/8/layout/chevron2"/>
    <dgm:cxn modelId="{0B8578EA-77BC-459C-8A86-5E2A9EF5819A}" srcId="{246595DA-E056-42D5-8CCB-FB83049412BC}" destId="{918538B9-4252-43CA-9DD4-70CA10055C46}" srcOrd="0" destOrd="0" parTransId="{F983CEB7-8AB9-4ABB-826D-614963D9F7F4}" sibTransId="{DBFFBC34-36A7-45BE-B54F-5194CAB20856}"/>
    <dgm:cxn modelId="{6248E318-8323-457B-B376-7CC94F6C2E4C}" type="presParOf" srcId="{59B65ABB-54F6-44A9-B886-393DE86EBA0B}" destId="{82903579-F928-48A7-AC6A-7F3850E9CDA4}" srcOrd="0" destOrd="0" presId="urn:microsoft.com/office/officeart/2005/8/layout/chevron2"/>
    <dgm:cxn modelId="{DCD30CAE-D41F-4A05-93FF-8D47DC0FB2AA}" type="presParOf" srcId="{82903579-F928-48A7-AC6A-7F3850E9CDA4}" destId="{3BB717A9-56F3-47A3-8067-B32EA1DC170C}" srcOrd="0" destOrd="0" presId="urn:microsoft.com/office/officeart/2005/8/layout/chevron2"/>
    <dgm:cxn modelId="{24B9E8AE-2422-4DB4-9DF7-A25F9085415F}" type="presParOf" srcId="{82903579-F928-48A7-AC6A-7F3850E9CDA4}" destId="{8E4C757E-87C5-491E-B9FA-FDB83724C946}"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257BDC-480E-4930-B08D-DA7B7E2E4C6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42B331E4-CAA4-4944-8C1B-2DCA0A784883}">
      <dgm:prSet phldrT="[Texte]" custT="1"/>
      <dgm:spPr/>
      <dgm:t>
        <a:bodyPr/>
        <a:lstStyle/>
        <a:p>
          <a:r>
            <a:rPr lang="fr-FR" sz="2000" dirty="0"/>
            <a:t>Corps social</a:t>
          </a:r>
        </a:p>
      </dgm:t>
    </dgm:pt>
    <dgm:pt modelId="{7792037A-9A79-4CBB-9AF7-BEC8ECCBCE21}" type="parTrans" cxnId="{C5DA5B0F-9646-4885-86E4-F184E3225CA9}">
      <dgm:prSet/>
      <dgm:spPr/>
      <dgm:t>
        <a:bodyPr/>
        <a:lstStyle/>
        <a:p>
          <a:endParaRPr lang="fr-FR"/>
        </a:p>
      </dgm:t>
    </dgm:pt>
    <dgm:pt modelId="{55737DCD-DFCE-4108-85E2-57CE8980B693}" type="sibTrans" cxnId="{C5DA5B0F-9646-4885-86E4-F184E3225CA9}">
      <dgm:prSet/>
      <dgm:spPr/>
      <dgm:t>
        <a:bodyPr/>
        <a:lstStyle/>
        <a:p>
          <a:endParaRPr lang="fr-FR"/>
        </a:p>
      </dgm:t>
    </dgm:pt>
    <dgm:pt modelId="{78A65417-BF88-4BC4-906D-786170665159}">
      <dgm:prSet phldrT="[Texte]" custT="1"/>
      <dgm:spPr/>
      <dgm:t>
        <a:bodyPr/>
        <a:lstStyle/>
        <a:p>
          <a:pPr>
            <a:buFont typeface="Wingdings" pitchFamily="2" charset="2"/>
            <a:buChar char="v"/>
          </a:pPr>
          <a:r>
            <a:rPr lang="fr-FR" sz="1800" b="1" dirty="0"/>
            <a:t>Cette dimension renvoie à l’ensemble des normes qui pèsent sur le corps et les relations entre les personnes: Elle renvoie au fait que « le corps est dans le social, mais le monde social est dans le corps » Bourdieu</a:t>
          </a:r>
        </a:p>
      </dgm:t>
    </dgm:pt>
    <dgm:pt modelId="{373BF80C-299E-4DC5-B60F-15E2C03883DA}" type="parTrans" cxnId="{E937E12B-F47A-4FB0-BB48-88487FA2FB65}">
      <dgm:prSet/>
      <dgm:spPr/>
      <dgm:t>
        <a:bodyPr/>
        <a:lstStyle/>
        <a:p>
          <a:endParaRPr lang="fr-FR"/>
        </a:p>
      </dgm:t>
    </dgm:pt>
    <dgm:pt modelId="{9ABF4764-0C32-4658-877D-ED5B642D4395}" type="sibTrans" cxnId="{E937E12B-F47A-4FB0-BB48-88487FA2FB65}">
      <dgm:prSet/>
      <dgm:spPr/>
      <dgm:t>
        <a:bodyPr/>
        <a:lstStyle/>
        <a:p>
          <a:endParaRPr lang="fr-FR"/>
        </a:p>
      </dgm:t>
    </dgm:pt>
    <dgm:pt modelId="{B5197C5E-9DA8-DE4F-B7F2-E0B15F490A0D}">
      <dgm:prSet phldrT="[Texte]" custT="1"/>
      <dgm:spPr/>
      <dgm:t>
        <a:bodyPr/>
        <a:lstStyle/>
        <a:p>
          <a:pPr>
            <a:buFont typeface="Wingdings" pitchFamily="2" charset="2"/>
            <a:buNone/>
          </a:pPr>
          <a:r>
            <a:rPr lang="fr-FR" sz="1600" dirty="0"/>
            <a:t>Pour notre EPS, on est à la fois sur les objets d’enseignement et sur la construction des FPS de façon qu’elles ne survalorisent pas des normes masculines ou féminines, ou encore la comparaison sociale des performances.</a:t>
          </a:r>
        </a:p>
      </dgm:t>
    </dgm:pt>
    <dgm:pt modelId="{FB570771-08C7-0243-9C2C-1269BF086FE7}" type="parTrans" cxnId="{66EBDA34-D726-6043-9949-EDCD1EBA5010}">
      <dgm:prSet/>
      <dgm:spPr/>
      <dgm:t>
        <a:bodyPr/>
        <a:lstStyle/>
        <a:p>
          <a:endParaRPr lang="fr-FR"/>
        </a:p>
      </dgm:t>
    </dgm:pt>
    <dgm:pt modelId="{35A07231-C96A-4545-97AF-03979E8FF17A}" type="sibTrans" cxnId="{66EBDA34-D726-6043-9949-EDCD1EBA5010}">
      <dgm:prSet/>
      <dgm:spPr/>
      <dgm:t>
        <a:bodyPr/>
        <a:lstStyle/>
        <a:p>
          <a:endParaRPr lang="fr-FR"/>
        </a:p>
      </dgm:t>
    </dgm:pt>
    <dgm:pt modelId="{0EE0AF04-9728-414F-83C6-6C77442D17A3}">
      <dgm:prSet phldrT="[Texte]" custT="1"/>
      <dgm:spPr/>
      <dgm:t>
        <a:bodyPr/>
        <a:lstStyle/>
        <a:p>
          <a:pPr>
            <a:buFont typeface="Wingdings" pitchFamily="2" charset="2"/>
            <a:buChar char="v"/>
          </a:pPr>
          <a:endParaRPr lang="fr-FR" sz="1600" dirty="0"/>
        </a:p>
      </dgm:t>
    </dgm:pt>
    <dgm:pt modelId="{BAC3A516-E238-1744-9BC4-9F3EA56ED263}" type="parTrans" cxnId="{8E414C9A-559B-004F-A7BE-84B2297516D1}">
      <dgm:prSet/>
      <dgm:spPr/>
      <dgm:t>
        <a:bodyPr/>
        <a:lstStyle/>
        <a:p>
          <a:endParaRPr lang="fr-FR"/>
        </a:p>
      </dgm:t>
    </dgm:pt>
    <dgm:pt modelId="{6ACC7B20-EC4B-2247-ADA1-D3B3E7E45EF3}" type="sibTrans" cxnId="{8E414C9A-559B-004F-A7BE-84B2297516D1}">
      <dgm:prSet/>
      <dgm:spPr/>
      <dgm:t>
        <a:bodyPr/>
        <a:lstStyle/>
        <a:p>
          <a:endParaRPr lang="fr-FR"/>
        </a:p>
      </dgm:t>
    </dgm:pt>
    <dgm:pt modelId="{59B65ABB-54F6-44A9-B886-393DE86EBA0B}" type="pres">
      <dgm:prSet presAssocID="{C6257BDC-480E-4930-B08D-DA7B7E2E4C61}" presName="linearFlow" presStyleCnt="0">
        <dgm:presLayoutVars>
          <dgm:dir/>
          <dgm:animLvl val="lvl"/>
          <dgm:resizeHandles val="exact"/>
        </dgm:presLayoutVars>
      </dgm:prSet>
      <dgm:spPr/>
    </dgm:pt>
    <dgm:pt modelId="{960FE2CC-A1BD-430A-82D9-594D7AA24D6B}" type="pres">
      <dgm:prSet presAssocID="{42B331E4-CAA4-4944-8C1B-2DCA0A784883}" presName="composite" presStyleCnt="0"/>
      <dgm:spPr/>
    </dgm:pt>
    <dgm:pt modelId="{3B671A74-7FEA-40D1-8A6F-EEC777A8B429}" type="pres">
      <dgm:prSet presAssocID="{42B331E4-CAA4-4944-8C1B-2DCA0A784883}" presName="parentText" presStyleLbl="alignNode1" presStyleIdx="0" presStyleCnt="1" custScaleX="136524" custScaleY="86143">
        <dgm:presLayoutVars>
          <dgm:chMax val="1"/>
          <dgm:bulletEnabled val="1"/>
        </dgm:presLayoutVars>
      </dgm:prSet>
      <dgm:spPr/>
    </dgm:pt>
    <dgm:pt modelId="{8E70EB26-1919-46A6-9493-D557DD4F7AA3}" type="pres">
      <dgm:prSet presAssocID="{42B331E4-CAA4-4944-8C1B-2DCA0A784883}" presName="descendantText" presStyleLbl="alignAcc1" presStyleIdx="0" presStyleCnt="1" custScaleX="89743" custScaleY="138427" custLinFactNeighborX="-874" custLinFactNeighborY="21180">
        <dgm:presLayoutVars>
          <dgm:bulletEnabled val="1"/>
        </dgm:presLayoutVars>
      </dgm:prSet>
      <dgm:spPr/>
    </dgm:pt>
  </dgm:ptLst>
  <dgm:cxnLst>
    <dgm:cxn modelId="{C77B9908-4B85-4CB1-9DA7-79C27CD0031D}" type="presOf" srcId="{42B331E4-CAA4-4944-8C1B-2DCA0A784883}" destId="{3B671A74-7FEA-40D1-8A6F-EEC777A8B429}" srcOrd="0" destOrd="0" presId="urn:microsoft.com/office/officeart/2005/8/layout/chevron2"/>
    <dgm:cxn modelId="{D833E50B-5B6E-443F-A41E-489E9B9B782C}" type="presOf" srcId="{78A65417-BF88-4BC4-906D-786170665159}" destId="{8E70EB26-1919-46A6-9493-D557DD4F7AA3}" srcOrd="0" destOrd="0" presId="urn:microsoft.com/office/officeart/2005/8/layout/chevron2"/>
    <dgm:cxn modelId="{8BD2E60D-DC6A-3C4F-87E8-D482DD47C77D}" type="presOf" srcId="{B5197C5E-9DA8-DE4F-B7F2-E0B15F490A0D}" destId="{8E70EB26-1919-46A6-9493-D557DD4F7AA3}" srcOrd="0" destOrd="2" presId="urn:microsoft.com/office/officeart/2005/8/layout/chevron2"/>
    <dgm:cxn modelId="{C5DA5B0F-9646-4885-86E4-F184E3225CA9}" srcId="{C6257BDC-480E-4930-B08D-DA7B7E2E4C61}" destId="{42B331E4-CAA4-4944-8C1B-2DCA0A784883}" srcOrd="0" destOrd="0" parTransId="{7792037A-9A79-4CBB-9AF7-BEC8ECCBCE21}" sibTransId="{55737DCD-DFCE-4108-85E2-57CE8980B693}"/>
    <dgm:cxn modelId="{E937E12B-F47A-4FB0-BB48-88487FA2FB65}" srcId="{42B331E4-CAA4-4944-8C1B-2DCA0A784883}" destId="{78A65417-BF88-4BC4-906D-786170665159}" srcOrd="0" destOrd="0" parTransId="{373BF80C-299E-4DC5-B60F-15E2C03883DA}" sibTransId="{9ABF4764-0C32-4658-877D-ED5B642D4395}"/>
    <dgm:cxn modelId="{66EBDA34-D726-6043-9949-EDCD1EBA5010}" srcId="{42B331E4-CAA4-4944-8C1B-2DCA0A784883}" destId="{B5197C5E-9DA8-DE4F-B7F2-E0B15F490A0D}" srcOrd="2" destOrd="0" parTransId="{FB570771-08C7-0243-9C2C-1269BF086FE7}" sibTransId="{35A07231-C96A-4545-97AF-03979E8FF17A}"/>
    <dgm:cxn modelId="{8E414C9A-559B-004F-A7BE-84B2297516D1}" srcId="{42B331E4-CAA4-4944-8C1B-2DCA0A784883}" destId="{0EE0AF04-9728-414F-83C6-6C77442D17A3}" srcOrd="1" destOrd="0" parTransId="{BAC3A516-E238-1744-9BC4-9F3EA56ED263}" sibTransId="{6ACC7B20-EC4B-2247-ADA1-D3B3E7E45EF3}"/>
    <dgm:cxn modelId="{3A6E18B9-2585-449C-8A63-9360906E4847}" type="presOf" srcId="{C6257BDC-480E-4930-B08D-DA7B7E2E4C61}" destId="{59B65ABB-54F6-44A9-B886-393DE86EBA0B}" srcOrd="0" destOrd="0" presId="urn:microsoft.com/office/officeart/2005/8/layout/chevron2"/>
    <dgm:cxn modelId="{8458B9F1-91EF-5D4B-AD17-ABF31B2AF419}" type="presOf" srcId="{0EE0AF04-9728-414F-83C6-6C77442D17A3}" destId="{8E70EB26-1919-46A6-9493-D557DD4F7AA3}" srcOrd="0" destOrd="1" presId="urn:microsoft.com/office/officeart/2005/8/layout/chevron2"/>
    <dgm:cxn modelId="{AD226F58-87EF-4B59-B102-6A500D76DEB5}" type="presParOf" srcId="{59B65ABB-54F6-44A9-B886-393DE86EBA0B}" destId="{960FE2CC-A1BD-430A-82D9-594D7AA24D6B}" srcOrd="0" destOrd="0" presId="urn:microsoft.com/office/officeart/2005/8/layout/chevron2"/>
    <dgm:cxn modelId="{8F775C95-DAE9-4E90-B367-1D15B8851B0A}" type="presParOf" srcId="{960FE2CC-A1BD-430A-82D9-594D7AA24D6B}" destId="{3B671A74-7FEA-40D1-8A6F-EEC777A8B429}" srcOrd="0" destOrd="0" presId="urn:microsoft.com/office/officeart/2005/8/layout/chevron2"/>
    <dgm:cxn modelId="{59937DAF-FD98-4630-A027-348B27F77E20}" type="presParOf" srcId="{960FE2CC-A1BD-430A-82D9-594D7AA24D6B}" destId="{8E70EB26-1919-46A6-9493-D557DD4F7AA3}" srcOrd="1" destOrd="0" presId="urn:microsoft.com/office/officeart/2005/8/layout/chevr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E3656-4D63-4F1D-851A-FF0721FF14D1}">
      <dsp:nvSpPr>
        <dsp:cNvPr id="0" name=""/>
        <dsp:cNvSpPr/>
      </dsp:nvSpPr>
      <dsp:spPr>
        <a:xfrm rot="5400000">
          <a:off x="1500608" y="55662"/>
          <a:ext cx="1325205" cy="185592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Corps vital</a:t>
          </a:r>
        </a:p>
      </dsp:txBody>
      <dsp:txXfrm rot="-5400000">
        <a:off x="1235247" y="321023"/>
        <a:ext cx="1855927" cy="1325205"/>
      </dsp:txXfrm>
    </dsp:sp>
    <dsp:sp modelId="{ADDE065B-AFED-45F3-BF83-6FAA0EBF10B6}">
      <dsp:nvSpPr>
        <dsp:cNvPr id="0" name=""/>
        <dsp:cNvSpPr/>
      </dsp:nvSpPr>
      <dsp:spPr>
        <a:xfrm rot="5400000">
          <a:off x="5536933" y="-1477172"/>
          <a:ext cx="1658957" cy="474732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 typeface="Wingdings" pitchFamily="2" charset="2"/>
            <a:buChar char="v"/>
            <a:tabLst/>
            <a:defRPr/>
          </a:pPr>
          <a:r>
            <a:rPr lang="fr-FR" sz="1800" b="1" kern="1200" dirty="0"/>
            <a:t>Dimension liée à la production et au contrôle d’une motricité non usuelle et polyvalente</a:t>
          </a:r>
        </a:p>
        <a:p>
          <a:pPr marL="0" marR="0" lvl="0" indent="0" algn="l" defTabSz="914400" eaLnBrk="1" fontAlgn="auto" latinLnBrk="0" hangingPunct="1">
            <a:lnSpc>
              <a:spcPct val="100000"/>
            </a:lnSpc>
            <a:spcBef>
              <a:spcPct val="0"/>
            </a:spcBef>
            <a:spcAft>
              <a:spcPts val="0"/>
            </a:spcAft>
            <a:buClrTx/>
            <a:buSzTx/>
            <a:buFont typeface="Wingdings" pitchFamily="2" charset="2"/>
            <a:buChar char="v"/>
            <a:tabLst/>
            <a:defRPr/>
          </a:pPr>
          <a:endParaRPr lang="fr-FR" sz="1600" kern="1200" dirty="0"/>
        </a:p>
        <a:p>
          <a:pPr marL="0" marR="0" lvl="0" indent="0" algn="l" defTabSz="914400" eaLnBrk="1" fontAlgn="auto" latinLnBrk="0" hangingPunct="1">
            <a:lnSpc>
              <a:spcPct val="100000"/>
            </a:lnSpc>
            <a:spcBef>
              <a:spcPct val="0"/>
            </a:spcBef>
            <a:spcAft>
              <a:spcPts val="0"/>
            </a:spcAft>
            <a:buClrTx/>
            <a:buSzTx/>
            <a:buFont typeface="Wingdings" pitchFamily="2" charset="2"/>
            <a:buNone/>
            <a:tabLst/>
            <a:defRPr/>
          </a:pPr>
          <a:r>
            <a:rPr lang="fr-FR" sz="1600" kern="1200" dirty="0"/>
            <a:t>Pour notre EPS, nous nous situons sur la notion de Pas en avant (les objets d’enseignement)</a:t>
          </a:r>
        </a:p>
        <a:p>
          <a:pPr marL="285750" lvl="1" indent="0" algn="l" defTabSz="1466850">
            <a:lnSpc>
              <a:spcPct val="90000"/>
            </a:lnSpc>
            <a:spcBef>
              <a:spcPct val="0"/>
            </a:spcBef>
            <a:spcAft>
              <a:spcPct val="15000"/>
            </a:spcAft>
            <a:buChar char="•"/>
          </a:pPr>
          <a:endParaRPr lang="fr-FR" sz="1300" kern="1200" dirty="0"/>
        </a:p>
      </dsp:txBody>
      <dsp:txXfrm rot="-5400000">
        <a:off x="3992750" y="147995"/>
        <a:ext cx="4666339" cy="1496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717A9-56F3-47A3-8067-B32EA1DC170C}">
      <dsp:nvSpPr>
        <dsp:cNvPr id="0" name=""/>
        <dsp:cNvSpPr/>
      </dsp:nvSpPr>
      <dsp:spPr>
        <a:xfrm rot="5400000">
          <a:off x="232433" y="118767"/>
          <a:ext cx="1362670" cy="182753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t>Corps symbolique</a:t>
          </a:r>
        </a:p>
      </dsp:txBody>
      <dsp:txXfrm rot="-5400000">
        <a:off x="0" y="351200"/>
        <a:ext cx="1827536" cy="1362670"/>
      </dsp:txXfrm>
    </dsp:sp>
    <dsp:sp modelId="{8E4C757E-87C5-491E-B9FA-FDB83724C946}">
      <dsp:nvSpPr>
        <dsp:cNvPr id="0" name=""/>
        <dsp:cNvSpPr/>
      </dsp:nvSpPr>
      <dsp:spPr>
        <a:xfrm rot="5400000">
          <a:off x="5848216" y="-3067473"/>
          <a:ext cx="1724272" cy="78592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 typeface="Wingdings" pitchFamily="2" charset="2"/>
            <a:buChar char="v"/>
            <a:tabLst/>
            <a:defRPr/>
          </a:pPr>
          <a:r>
            <a:rPr lang="fr-FR" sz="1400" kern="1200" dirty="0"/>
            <a:t> </a:t>
          </a:r>
          <a:r>
            <a:rPr lang="fr-FR" sz="1800" b="1" kern="1200" dirty="0"/>
            <a:t>Dimension de l’humain qui permet de donner sens et dynamique à nos activités (registre anthropologique)</a:t>
          </a:r>
        </a:p>
        <a:p>
          <a:pPr marL="0" marR="0" lvl="0" indent="0" algn="l" defTabSz="914400" eaLnBrk="1" fontAlgn="auto" latinLnBrk="0" hangingPunct="1">
            <a:lnSpc>
              <a:spcPct val="100000"/>
            </a:lnSpc>
            <a:spcBef>
              <a:spcPct val="0"/>
            </a:spcBef>
            <a:spcAft>
              <a:spcPts val="0"/>
            </a:spcAft>
            <a:buClrTx/>
            <a:buSzTx/>
            <a:buFont typeface="Wingdings" pitchFamily="2" charset="2"/>
            <a:buChar char="v"/>
            <a:tabLst/>
            <a:defRPr/>
          </a:pPr>
          <a:endParaRPr lang="fr-FR" sz="1600" kern="1200" dirty="0"/>
        </a:p>
        <a:p>
          <a:pPr marL="0" marR="0" lvl="0" indent="0" algn="l" defTabSz="914400" eaLnBrk="1" fontAlgn="auto" latinLnBrk="0" hangingPunct="1">
            <a:lnSpc>
              <a:spcPct val="100000"/>
            </a:lnSpc>
            <a:spcBef>
              <a:spcPct val="0"/>
            </a:spcBef>
            <a:spcAft>
              <a:spcPts val="0"/>
            </a:spcAft>
            <a:buClrTx/>
            <a:buSzTx/>
            <a:buFont typeface="Wingdings" pitchFamily="2" charset="2"/>
            <a:buNone/>
            <a:tabLst/>
            <a:defRPr/>
          </a:pPr>
          <a:r>
            <a:rPr lang="fr-FR" sz="1600" kern="1200" dirty="0"/>
            <a:t>Pour notre EPS, nous nous situons sur les questions liées aux expériences Culturelles et corporelles à faire vivre et à la notion de  Fonds Culturel</a:t>
          </a:r>
        </a:p>
      </dsp:txBody>
      <dsp:txXfrm rot="-5400000">
        <a:off x="2780743" y="84172"/>
        <a:ext cx="7775047" cy="1555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71A74-7FEA-40D1-8A6F-EEC777A8B429}">
      <dsp:nvSpPr>
        <dsp:cNvPr id="0" name=""/>
        <dsp:cNvSpPr/>
      </dsp:nvSpPr>
      <dsp:spPr>
        <a:xfrm rot="5400000">
          <a:off x="234970" y="422891"/>
          <a:ext cx="1566209" cy="173754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Corps social</a:t>
          </a:r>
        </a:p>
      </dsp:txBody>
      <dsp:txXfrm rot="-5400000">
        <a:off x="149301" y="508560"/>
        <a:ext cx="1737548" cy="1566209"/>
      </dsp:txXfrm>
    </dsp:sp>
    <dsp:sp modelId="{8E70EB26-1919-46A6-9493-D557DD4F7AA3}">
      <dsp:nvSpPr>
        <dsp:cNvPr id="0" name=""/>
        <dsp:cNvSpPr/>
      </dsp:nvSpPr>
      <dsp:spPr>
        <a:xfrm rot="5400000">
          <a:off x="5923140" y="-3422356"/>
          <a:ext cx="1635927" cy="92923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 typeface="Wingdings" pitchFamily="2" charset="2"/>
            <a:buChar char="v"/>
          </a:pPr>
          <a:r>
            <a:rPr lang="fr-FR" sz="1800" b="1" kern="1200" dirty="0"/>
            <a:t>Cette dimension renvoie à l’ensemble des normes qui pèsent sur le corps et les relations entre les personnes: Elle renvoie au fait que « le corps est dans le social, mais le monde social est dans le corps » Bourdieu</a:t>
          </a:r>
        </a:p>
        <a:p>
          <a:pPr marL="171450" lvl="1" indent="-171450" algn="l" defTabSz="711200">
            <a:lnSpc>
              <a:spcPct val="90000"/>
            </a:lnSpc>
            <a:spcBef>
              <a:spcPct val="0"/>
            </a:spcBef>
            <a:spcAft>
              <a:spcPct val="15000"/>
            </a:spcAft>
            <a:buFont typeface="Wingdings" pitchFamily="2" charset="2"/>
            <a:buChar char="v"/>
          </a:pPr>
          <a:endParaRPr lang="fr-FR" sz="1600" kern="1200" dirty="0"/>
        </a:p>
        <a:p>
          <a:pPr marL="171450" lvl="1" indent="-171450" algn="l" defTabSz="711200">
            <a:lnSpc>
              <a:spcPct val="90000"/>
            </a:lnSpc>
            <a:spcBef>
              <a:spcPct val="0"/>
            </a:spcBef>
            <a:spcAft>
              <a:spcPct val="15000"/>
            </a:spcAft>
            <a:buFont typeface="Wingdings" pitchFamily="2" charset="2"/>
            <a:buNone/>
          </a:pPr>
          <a:r>
            <a:rPr lang="fr-FR" sz="1600" kern="1200" dirty="0"/>
            <a:t>Pour notre EPS, on est à la fois sur les objets d’enseignement et sur la construction des FPS de façon qu’elles ne survalorisent pas des normes masculines ou féminines, ou encore la comparaison sociale des performances.</a:t>
          </a:r>
        </a:p>
      </dsp:txBody>
      <dsp:txXfrm rot="-5400000">
        <a:off x="2094954" y="485689"/>
        <a:ext cx="9212442" cy="14762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F1248-38E6-6B4A-AC46-59895A17F2B3}" type="datetimeFigureOut">
              <a:rPr lang="fr-FR" smtClean="0"/>
              <a:t>14/12/2023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DE76F-24E2-2647-8185-03AF45028794}" type="slidenum">
              <a:rPr lang="fr-FR" smtClean="0"/>
              <a:t>‹N°›</a:t>
            </a:fld>
            <a:endParaRPr lang="fr-FR"/>
          </a:p>
        </p:txBody>
      </p:sp>
    </p:spTree>
    <p:extLst>
      <p:ext uri="{BB962C8B-B14F-4D97-AF65-F5344CB8AC3E}">
        <p14:creationId xmlns:p14="http://schemas.microsoft.com/office/powerpoint/2010/main" val="155763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F3544625-0ADF-4414-89A2-9E135F0C849F}" type="slidenum">
              <a:rPr lang="fr-FR" smtClean="0"/>
              <a:t>1</a:t>
            </a:fld>
            <a:endParaRPr lang="fr-FR"/>
          </a:p>
        </p:txBody>
      </p:sp>
    </p:spTree>
    <p:extLst>
      <p:ext uri="{BB962C8B-B14F-4D97-AF65-F5344CB8AC3E}">
        <p14:creationId xmlns:p14="http://schemas.microsoft.com/office/powerpoint/2010/main" val="3749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A0ACBE7-A9D0-0B4A-9F86-4330070EAFF4}" type="slidenum">
              <a:rPr lang="fr-FR" smtClean="0"/>
              <a:t>22</a:t>
            </a:fld>
            <a:endParaRPr lang="fr-FR"/>
          </a:p>
        </p:txBody>
      </p:sp>
    </p:spTree>
    <p:extLst>
      <p:ext uri="{BB962C8B-B14F-4D97-AF65-F5344CB8AC3E}">
        <p14:creationId xmlns:p14="http://schemas.microsoft.com/office/powerpoint/2010/main" val="135710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7DE76F-24E2-2647-8185-03AF45028794}" type="slidenum">
              <a:rPr lang="fr-FR" smtClean="0"/>
              <a:t>50</a:t>
            </a:fld>
            <a:endParaRPr lang="fr-FR"/>
          </a:p>
        </p:txBody>
      </p:sp>
    </p:spTree>
    <p:extLst>
      <p:ext uri="{BB962C8B-B14F-4D97-AF65-F5344CB8AC3E}">
        <p14:creationId xmlns:p14="http://schemas.microsoft.com/office/powerpoint/2010/main" val="117449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36D4F-9023-1D0F-31FC-6D575BFE634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C6EF579-DDC0-91FB-2CF6-2CB3BDDFBB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25DAC68-7515-D733-A859-AA5E34ECD61C}"/>
              </a:ext>
            </a:extLst>
          </p:cNvPr>
          <p:cNvSpPr>
            <a:spLocks noGrp="1"/>
          </p:cNvSpPr>
          <p:nvPr>
            <p:ph type="dt" sz="half" idx="10"/>
          </p:nvPr>
        </p:nvSpPr>
        <p:spPr/>
        <p:txBody>
          <a:bodyPr/>
          <a:lstStyle/>
          <a:p>
            <a:fld id="{858AB0A9-0F6C-6C44-B095-DF27D84AD198}" type="datetimeFigureOut">
              <a:rPr lang="fr-FR" smtClean="0"/>
              <a:t>14/12/2023</a:t>
            </a:fld>
            <a:endParaRPr lang="fr-FR"/>
          </a:p>
        </p:txBody>
      </p:sp>
      <p:sp>
        <p:nvSpPr>
          <p:cNvPr id="5" name="Espace réservé du pied de page 4">
            <a:extLst>
              <a:ext uri="{FF2B5EF4-FFF2-40B4-BE49-F238E27FC236}">
                <a16:creationId xmlns:a16="http://schemas.microsoft.com/office/drawing/2014/main" id="{3310045E-3FFA-957A-0694-E25D123703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5D200FB-E893-DBC9-BC95-023F684D8370}"/>
              </a:ext>
            </a:extLst>
          </p:cNvPr>
          <p:cNvSpPr>
            <a:spLocks noGrp="1"/>
          </p:cNvSpPr>
          <p:nvPr>
            <p:ph type="sldNum" sz="quarter" idx="12"/>
          </p:nvPr>
        </p:nvSpPr>
        <p:spPr/>
        <p:txBody>
          <a:bodyPr/>
          <a:lstStyle/>
          <a:p>
            <a:fld id="{48B80020-328B-AE4E-90DC-EB2A9DE49839}" type="slidenum">
              <a:rPr lang="fr-FR" smtClean="0"/>
              <a:t>‹N°›</a:t>
            </a:fld>
            <a:endParaRPr lang="fr-FR"/>
          </a:p>
        </p:txBody>
      </p:sp>
    </p:spTree>
    <p:extLst>
      <p:ext uri="{BB962C8B-B14F-4D97-AF65-F5344CB8AC3E}">
        <p14:creationId xmlns:p14="http://schemas.microsoft.com/office/powerpoint/2010/main" val="3108028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2DDD3-E0CC-C781-9A2F-CB72CB9A11E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A2A2624-7DC5-4C55-F09A-CB6CE358F42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04E3A30-4B51-043D-22D4-9FC088F65D52}"/>
              </a:ext>
            </a:extLst>
          </p:cNvPr>
          <p:cNvSpPr>
            <a:spLocks noGrp="1"/>
          </p:cNvSpPr>
          <p:nvPr>
            <p:ph type="dt" sz="half" idx="10"/>
          </p:nvPr>
        </p:nvSpPr>
        <p:spPr/>
        <p:txBody>
          <a:bodyPr/>
          <a:lstStyle/>
          <a:p>
            <a:fld id="{858AB0A9-0F6C-6C44-B095-DF27D84AD198}" type="datetimeFigureOut">
              <a:rPr lang="fr-FR" smtClean="0"/>
              <a:t>14/12/2023</a:t>
            </a:fld>
            <a:endParaRPr lang="fr-FR"/>
          </a:p>
        </p:txBody>
      </p:sp>
      <p:sp>
        <p:nvSpPr>
          <p:cNvPr id="5" name="Espace réservé du pied de page 4">
            <a:extLst>
              <a:ext uri="{FF2B5EF4-FFF2-40B4-BE49-F238E27FC236}">
                <a16:creationId xmlns:a16="http://schemas.microsoft.com/office/drawing/2014/main" id="{4A6E9BA9-CB48-6100-237D-557972FA9C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2C331E-4B8C-C87B-1493-B18478BD5DC5}"/>
              </a:ext>
            </a:extLst>
          </p:cNvPr>
          <p:cNvSpPr>
            <a:spLocks noGrp="1"/>
          </p:cNvSpPr>
          <p:nvPr>
            <p:ph type="sldNum" sz="quarter" idx="12"/>
          </p:nvPr>
        </p:nvSpPr>
        <p:spPr/>
        <p:txBody>
          <a:bodyPr/>
          <a:lstStyle/>
          <a:p>
            <a:fld id="{48B80020-328B-AE4E-90DC-EB2A9DE49839}" type="slidenum">
              <a:rPr lang="fr-FR" smtClean="0"/>
              <a:t>‹N°›</a:t>
            </a:fld>
            <a:endParaRPr lang="fr-FR"/>
          </a:p>
        </p:txBody>
      </p:sp>
    </p:spTree>
    <p:extLst>
      <p:ext uri="{BB962C8B-B14F-4D97-AF65-F5344CB8AC3E}">
        <p14:creationId xmlns:p14="http://schemas.microsoft.com/office/powerpoint/2010/main" val="269993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9D3F865-BEBD-2019-E63D-8C47CFA3C5D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4A56B47-30F3-5469-4DFD-5F1F22745B6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D7023F-7BB8-367B-70F7-C29C67ABA093}"/>
              </a:ext>
            </a:extLst>
          </p:cNvPr>
          <p:cNvSpPr>
            <a:spLocks noGrp="1"/>
          </p:cNvSpPr>
          <p:nvPr>
            <p:ph type="dt" sz="half" idx="10"/>
          </p:nvPr>
        </p:nvSpPr>
        <p:spPr/>
        <p:txBody>
          <a:bodyPr/>
          <a:lstStyle/>
          <a:p>
            <a:fld id="{858AB0A9-0F6C-6C44-B095-DF27D84AD198}" type="datetimeFigureOut">
              <a:rPr lang="fr-FR" smtClean="0"/>
              <a:t>14/12/2023</a:t>
            </a:fld>
            <a:endParaRPr lang="fr-FR"/>
          </a:p>
        </p:txBody>
      </p:sp>
      <p:sp>
        <p:nvSpPr>
          <p:cNvPr id="5" name="Espace réservé du pied de page 4">
            <a:extLst>
              <a:ext uri="{FF2B5EF4-FFF2-40B4-BE49-F238E27FC236}">
                <a16:creationId xmlns:a16="http://schemas.microsoft.com/office/drawing/2014/main" id="{C508B09E-F4D4-8F4D-EC4E-E551958141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19CAB9-6472-D53E-BEC5-6F3E822444F2}"/>
              </a:ext>
            </a:extLst>
          </p:cNvPr>
          <p:cNvSpPr>
            <a:spLocks noGrp="1"/>
          </p:cNvSpPr>
          <p:nvPr>
            <p:ph type="sldNum" sz="quarter" idx="12"/>
          </p:nvPr>
        </p:nvSpPr>
        <p:spPr/>
        <p:txBody>
          <a:bodyPr/>
          <a:lstStyle/>
          <a:p>
            <a:fld id="{48B80020-328B-AE4E-90DC-EB2A9DE49839}" type="slidenum">
              <a:rPr lang="fr-FR" smtClean="0"/>
              <a:t>‹N°›</a:t>
            </a:fld>
            <a:endParaRPr lang="fr-FR"/>
          </a:p>
        </p:txBody>
      </p:sp>
    </p:spTree>
    <p:extLst>
      <p:ext uri="{BB962C8B-B14F-4D97-AF65-F5344CB8AC3E}">
        <p14:creationId xmlns:p14="http://schemas.microsoft.com/office/powerpoint/2010/main" val="83706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8851B-CB9A-16CA-FC7E-052165757B8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FC43CE9-0405-BF8A-49F4-43AF5F9C48E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2D436D-B565-280C-4F7B-4EF2A4B67C36}"/>
              </a:ext>
            </a:extLst>
          </p:cNvPr>
          <p:cNvSpPr>
            <a:spLocks noGrp="1"/>
          </p:cNvSpPr>
          <p:nvPr>
            <p:ph type="dt" sz="half" idx="10"/>
          </p:nvPr>
        </p:nvSpPr>
        <p:spPr/>
        <p:txBody>
          <a:bodyPr/>
          <a:lstStyle/>
          <a:p>
            <a:fld id="{858AB0A9-0F6C-6C44-B095-DF27D84AD198}" type="datetimeFigureOut">
              <a:rPr lang="fr-FR" smtClean="0"/>
              <a:t>14/12/2023</a:t>
            </a:fld>
            <a:endParaRPr lang="fr-FR"/>
          </a:p>
        </p:txBody>
      </p:sp>
      <p:sp>
        <p:nvSpPr>
          <p:cNvPr id="5" name="Espace réservé du pied de page 4">
            <a:extLst>
              <a:ext uri="{FF2B5EF4-FFF2-40B4-BE49-F238E27FC236}">
                <a16:creationId xmlns:a16="http://schemas.microsoft.com/office/drawing/2014/main" id="{037D22DB-C84C-638C-B4CF-5209E7C8DD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4DBBA5-0012-D03E-774E-E216A04ECAFA}"/>
              </a:ext>
            </a:extLst>
          </p:cNvPr>
          <p:cNvSpPr>
            <a:spLocks noGrp="1"/>
          </p:cNvSpPr>
          <p:nvPr>
            <p:ph type="sldNum" sz="quarter" idx="12"/>
          </p:nvPr>
        </p:nvSpPr>
        <p:spPr/>
        <p:txBody>
          <a:bodyPr/>
          <a:lstStyle/>
          <a:p>
            <a:fld id="{48B80020-328B-AE4E-90DC-EB2A9DE49839}" type="slidenum">
              <a:rPr lang="fr-FR" smtClean="0"/>
              <a:t>‹N°›</a:t>
            </a:fld>
            <a:endParaRPr lang="fr-FR"/>
          </a:p>
        </p:txBody>
      </p:sp>
    </p:spTree>
    <p:extLst>
      <p:ext uri="{BB962C8B-B14F-4D97-AF65-F5344CB8AC3E}">
        <p14:creationId xmlns:p14="http://schemas.microsoft.com/office/powerpoint/2010/main" val="21102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D6A7F4-5803-C357-8E76-57C14C2D2C6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C756B81-871F-A107-E1C7-E3FCD7EB8F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1ADD681-65B5-9E2F-AA08-2F30B1B7D2F4}"/>
              </a:ext>
            </a:extLst>
          </p:cNvPr>
          <p:cNvSpPr>
            <a:spLocks noGrp="1"/>
          </p:cNvSpPr>
          <p:nvPr>
            <p:ph type="dt" sz="half" idx="10"/>
          </p:nvPr>
        </p:nvSpPr>
        <p:spPr/>
        <p:txBody>
          <a:bodyPr/>
          <a:lstStyle/>
          <a:p>
            <a:fld id="{858AB0A9-0F6C-6C44-B095-DF27D84AD198}" type="datetimeFigureOut">
              <a:rPr lang="fr-FR" smtClean="0"/>
              <a:t>14/12/2023</a:t>
            </a:fld>
            <a:endParaRPr lang="fr-FR"/>
          </a:p>
        </p:txBody>
      </p:sp>
      <p:sp>
        <p:nvSpPr>
          <p:cNvPr id="5" name="Espace réservé du pied de page 4">
            <a:extLst>
              <a:ext uri="{FF2B5EF4-FFF2-40B4-BE49-F238E27FC236}">
                <a16:creationId xmlns:a16="http://schemas.microsoft.com/office/drawing/2014/main" id="{902339DF-855D-9BA4-869D-62B794DDDB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B888B3-C3A7-2585-BD45-CFAA0CE2CDFC}"/>
              </a:ext>
            </a:extLst>
          </p:cNvPr>
          <p:cNvSpPr>
            <a:spLocks noGrp="1"/>
          </p:cNvSpPr>
          <p:nvPr>
            <p:ph type="sldNum" sz="quarter" idx="12"/>
          </p:nvPr>
        </p:nvSpPr>
        <p:spPr/>
        <p:txBody>
          <a:bodyPr/>
          <a:lstStyle/>
          <a:p>
            <a:fld id="{48B80020-328B-AE4E-90DC-EB2A9DE49839}" type="slidenum">
              <a:rPr lang="fr-FR" smtClean="0"/>
              <a:t>‹N°›</a:t>
            </a:fld>
            <a:endParaRPr lang="fr-FR"/>
          </a:p>
        </p:txBody>
      </p:sp>
    </p:spTree>
    <p:extLst>
      <p:ext uri="{BB962C8B-B14F-4D97-AF65-F5344CB8AC3E}">
        <p14:creationId xmlns:p14="http://schemas.microsoft.com/office/powerpoint/2010/main" val="75396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4A1EBB-9B03-222F-C02E-0E75974A092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ABA2C4D-D075-3821-B426-4C43A8CC712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90CF5C8-5F64-2388-8F65-413CF13089B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D4B47AE-0F25-901C-621B-1F39AF827B72}"/>
              </a:ext>
            </a:extLst>
          </p:cNvPr>
          <p:cNvSpPr>
            <a:spLocks noGrp="1"/>
          </p:cNvSpPr>
          <p:nvPr>
            <p:ph type="dt" sz="half" idx="10"/>
          </p:nvPr>
        </p:nvSpPr>
        <p:spPr/>
        <p:txBody>
          <a:bodyPr/>
          <a:lstStyle/>
          <a:p>
            <a:fld id="{858AB0A9-0F6C-6C44-B095-DF27D84AD198}" type="datetimeFigureOut">
              <a:rPr lang="fr-FR" smtClean="0"/>
              <a:t>14/12/2023</a:t>
            </a:fld>
            <a:endParaRPr lang="fr-FR"/>
          </a:p>
        </p:txBody>
      </p:sp>
      <p:sp>
        <p:nvSpPr>
          <p:cNvPr id="6" name="Espace réservé du pied de page 5">
            <a:extLst>
              <a:ext uri="{FF2B5EF4-FFF2-40B4-BE49-F238E27FC236}">
                <a16:creationId xmlns:a16="http://schemas.microsoft.com/office/drawing/2014/main" id="{BD427780-14F0-4089-C54A-BA85A1BCFE8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1805B35-3A0F-023A-D4FB-91CC4CA15C26}"/>
              </a:ext>
            </a:extLst>
          </p:cNvPr>
          <p:cNvSpPr>
            <a:spLocks noGrp="1"/>
          </p:cNvSpPr>
          <p:nvPr>
            <p:ph type="sldNum" sz="quarter" idx="12"/>
          </p:nvPr>
        </p:nvSpPr>
        <p:spPr/>
        <p:txBody>
          <a:bodyPr/>
          <a:lstStyle/>
          <a:p>
            <a:fld id="{48B80020-328B-AE4E-90DC-EB2A9DE49839}" type="slidenum">
              <a:rPr lang="fr-FR" smtClean="0"/>
              <a:t>‹N°›</a:t>
            </a:fld>
            <a:endParaRPr lang="fr-FR"/>
          </a:p>
        </p:txBody>
      </p:sp>
    </p:spTree>
    <p:extLst>
      <p:ext uri="{BB962C8B-B14F-4D97-AF65-F5344CB8AC3E}">
        <p14:creationId xmlns:p14="http://schemas.microsoft.com/office/powerpoint/2010/main" val="279838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705B4B-07B8-4A6C-77FD-F8AD7C37637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2E0E476-485B-4DBA-54B6-C5DC20F06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EC8F0A0-2201-94AF-2A85-2C9F648BCE5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8F67628-50D4-747E-3757-8FDD47DE08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2F994B0-719E-DF5B-1D56-F739E9B7AF5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9F3006C-035A-CCD1-0C6D-5AFF1CCAFDEF}"/>
              </a:ext>
            </a:extLst>
          </p:cNvPr>
          <p:cNvSpPr>
            <a:spLocks noGrp="1"/>
          </p:cNvSpPr>
          <p:nvPr>
            <p:ph type="dt" sz="half" idx="10"/>
          </p:nvPr>
        </p:nvSpPr>
        <p:spPr/>
        <p:txBody>
          <a:bodyPr/>
          <a:lstStyle/>
          <a:p>
            <a:fld id="{858AB0A9-0F6C-6C44-B095-DF27D84AD198}" type="datetimeFigureOut">
              <a:rPr lang="fr-FR" smtClean="0"/>
              <a:t>14/12/2023</a:t>
            </a:fld>
            <a:endParaRPr lang="fr-FR"/>
          </a:p>
        </p:txBody>
      </p:sp>
      <p:sp>
        <p:nvSpPr>
          <p:cNvPr id="8" name="Espace réservé du pied de page 7">
            <a:extLst>
              <a:ext uri="{FF2B5EF4-FFF2-40B4-BE49-F238E27FC236}">
                <a16:creationId xmlns:a16="http://schemas.microsoft.com/office/drawing/2014/main" id="{5023F6A2-A3CE-7380-C51B-E020D0E1A46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FE8CDB4-6E68-E51E-BF61-EDD255143CC6}"/>
              </a:ext>
            </a:extLst>
          </p:cNvPr>
          <p:cNvSpPr>
            <a:spLocks noGrp="1"/>
          </p:cNvSpPr>
          <p:nvPr>
            <p:ph type="sldNum" sz="quarter" idx="12"/>
          </p:nvPr>
        </p:nvSpPr>
        <p:spPr/>
        <p:txBody>
          <a:bodyPr/>
          <a:lstStyle/>
          <a:p>
            <a:fld id="{48B80020-328B-AE4E-90DC-EB2A9DE49839}" type="slidenum">
              <a:rPr lang="fr-FR" smtClean="0"/>
              <a:t>‹N°›</a:t>
            </a:fld>
            <a:endParaRPr lang="fr-FR"/>
          </a:p>
        </p:txBody>
      </p:sp>
    </p:spTree>
    <p:extLst>
      <p:ext uri="{BB962C8B-B14F-4D97-AF65-F5344CB8AC3E}">
        <p14:creationId xmlns:p14="http://schemas.microsoft.com/office/powerpoint/2010/main" val="395891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6E4CDB-2775-BEB6-F69E-4CC1A2A297B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44EC3E7-3C4E-D574-4C0A-0AF7E4F09D8B}"/>
              </a:ext>
            </a:extLst>
          </p:cNvPr>
          <p:cNvSpPr>
            <a:spLocks noGrp="1"/>
          </p:cNvSpPr>
          <p:nvPr>
            <p:ph type="dt" sz="half" idx="10"/>
          </p:nvPr>
        </p:nvSpPr>
        <p:spPr/>
        <p:txBody>
          <a:bodyPr/>
          <a:lstStyle/>
          <a:p>
            <a:fld id="{858AB0A9-0F6C-6C44-B095-DF27D84AD198}" type="datetimeFigureOut">
              <a:rPr lang="fr-FR" smtClean="0"/>
              <a:t>14/12/2023</a:t>
            </a:fld>
            <a:endParaRPr lang="fr-FR"/>
          </a:p>
        </p:txBody>
      </p:sp>
      <p:sp>
        <p:nvSpPr>
          <p:cNvPr id="4" name="Espace réservé du pied de page 3">
            <a:extLst>
              <a:ext uri="{FF2B5EF4-FFF2-40B4-BE49-F238E27FC236}">
                <a16:creationId xmlns:a16="http://schemas.microsoft.com/office/drawing/2014/main" id="{C62EEB5D-7C28-144D-4C48-05443CF62EA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C7E1D13-62BA-A9B7-8081-0CB6C4E10143}"/>
              </a:ext>
            </a:extLst>
          </p:cNvPr>
          <p:cNvSpPr>
            <a:spLocks noGrp="1"/>
          </p:cNvSpPr>
          <p:nvPr>
            <p:ph type="sldNum" sz="quarter" idx="12"/>
          </p:nvPr>
        </p:nvSpPr>
        <p:spPr/>
        <p:txBody>
          <a:bodyPr/>
          <a:lstStyle/>
          <a:p>
            <a:fld id="{48B80020-328B-AE4E-90DC-EB2A9DE49839}" type="slidenum">
              <a:rPr lang="fr-FR" smtClean="0"/>
              <a:t>‹N°›</a:t>
            </a:fld>
            <a:endParaRPr lang="fr-FR"/>
          </a:p>
        </p:txBody>
      </p:sp>
    </p:spTree>
    <p:extLst>
      <p:ext uri="{BB962C8B-B14F-4D97-AF65-F5344CB8AC3E}">
        <p14:creationId xmlns:p14="http://schemas.microsoft.com/office/powerpoint/2010/main" val="376290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D9F202C-BFE1-3E37-5088-9450C0A58F21}"/>
              </a:ext>
            </a:extLst>
          </p:cNvPr>
          <p:cNvSpPr>
            <a:spLocks noGrp="1"/>
          </p:cNvSpPr>
          <p:nvPr>
            <p:ph type="dt" sz="half" idx="10"/>
          </p:nvPr>
        </p:nvSpPr>
        <p:spPr/>
        <p:txBody>
          <a:bodyPr/>
          <a:lstStyle/>
          <a:p>
            <a:fld id="{858AB0A9-0F6C-6C44-B095-DF27D84AD198}" type="datetimeFigureOut">
              <a:rPr lang="fr-FR" smtClean="0"/>
              <a:t>14/12/2023</a:t>
            </a:fld>
            <a:endParaRPr lang="fr-FR"/>
          </a:p>
        </p:txBody>
      </p:sp>
      <p:sp>
        <p:nvSpPr>
          <p:cNvPr id="3" name="Espace réservé du pied de page 2">
            <a:extLst>
              <a:ext uri="{FF2B5EF4-FFF2-40B4-BE49-F238E27FC236}">
                <a16:creationId xmlns:a16="http://schemas.microsoft.com/office/drawing/2014/main" id="{C5168AEC-B0BA-2A98-2F92-75813BE188F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DC31556-8129-74E8-2A91-DBA2E823616C}"/>
              </a:ext>
            </a:extLst>
          </p:cNvPr>
          <p:cNvSpPr>
            <a:spLocks noGrp="1"/>
          </p:cNvSpPr>
          <p:nvPr>
            <p:ph type="sldNum" sz="quarter" idx="12"/>
          </p:nvPr>
        </p:nvSpPr>
        <p:spPr/>
        <p:txBody>
          <a:bodyPr/>
          <a:lstStyle/>
          <a:p>
            <a:fld id="{48B80020-328B-AE4E-90DC-EB2A9DE49839}" type="slidenum">
              <a:rPr lang="fr-FR" smtClean="0"/>
              <a:t>‹N°›</a:t>
            </a:fld>
            <a:endParaRPr lang="fr-FR"/>
          </a:p>
        </p:txBody>
      </p:sp>
    </p:spTree>
    <p:extLst>
      <p:ext uri="{BB962C8B-B14F-4D97-AF65-F5344CB8AC3E}">
        <p14:creationId xmlns:p14="http://schemas.microsoft.com/office/powerpoint/2010/main" val="322022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121DD8-0F3D-3A45-61D4-924B4750A2D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5D9556B-0CAC-3490-9FD5-31B1BDF5A7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E0052AE-1AC9-A4B6-89F6-97E959083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7F6DC25-5B57-F795-421A-9A4C7DEE9939}"/>
              </a:ext>
            </a:extLst>
          </p:cNvPr>
          <p:cNvSpPr>
            <a:spLocks noGrp="1"/>
          </p:cNvSpPr>
          <p:nvPr>
            <p:ph type="dt" sz="half" idx="10"/>
          </p:nvPr>
        </p:nvSpPr>
        <p:spPr/>
        <p:txBody>
          <a:bodyPr/>
          <a:lstStyle/>
          <a:p>
            <a:fld id="{858AB0A9-0F6C-6C44-B095-DF27D84AD198}" type="datetimeFigureOut">
              <a:rPr lang="fr-FR" smtClean="0"/>
              <a:t>14/12/2023</a:t>
            </a:fld>
            <a:endParaRPr lang="fr-FR"/>
          </a:p>
        </p:txBody>
      </p:sp>
      <p:sp>
        <p:nvSpPr>
          <p:cNvPr id="6" name="Espace réservé du pied de page 5">
            <a:extLst>
              <a:ext uri="{FF2B5EF4-FFF2-40B4-BE49-F238E27FC236}">
                <a16:creationId xmlns:a16="http://schemas.microsoft.com/office/drawing/2014/main" id="{B1629A16-9818-8898-B74B-1FD63DEBD07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7A3C509-5B9F-3574-98F0-F5F87D62F742}"/>
              </a:ext>
            </a:extLst>
          </p:cNvPr>
          <p:cNvSpPr>
            <a:spLocks noGrp="1"/>
          </p:cNvSpPr>
          <p:nvPr>
            <p:ph type="sldNum" sz="quarter" idx="12"/>
          </p:nvPr>
        </p:nvSpPr>
        <p:spPr/>
        <p:txBody>
          <a:bodyPr/>
          <a:lstStyle/>
          <a:p>
            <a:fld id="{48B80020-328B-AE4E-90DC-EB2A9DE49839}" type="slidenum">
              <a:rPr lang="fr-FR" smtClean="0"/>
              <a:t>‹N°›</a:t>
            </a:fld>
            <a:endParaRPr lang="fr-FR"/>
          </a:p>
        </p:txBody>
      </p:sp>
    </p:spTree>
    <p:extLst>
      <p:ext uri="{BB962C8B-B14F-4D97-AF65-F5344CB8AC3E}">
        <p14:creationId xmlns:p14="http://schemas.microsoft.com/office/powerpoint/2010/main" val="404046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D0360B-19DF-ECB5-CD6B-7AD1573B002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576682F-2076-DD9A-F64A-3281E1519A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FAF3C0A-DF79-5BF8-5A05-1253F9032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D113D0D-BB55-798D-C4AE-B3731FE6B0DA}"/>
              </a:ext>
            </a:extLst>
          </p:cNvPr>
          <p:cNvSpPr>
            <a:spLocks noGrp="1"/>
          </p:cNvSpPr>
          <p:nvPr>
            <p:ph type="dt" sz="half" idx="10"/>
          </p:nvPr>
        </p:nvSpPr>
        <p:spPr/>
        <p:txBody>
          <a:bodyPr/>
          <a:lstStyle/>
          <a:p>
            <a:fld id="{858AB0A9-0F6C-6C44-B095-DF27D84AD198}" type="datetimeFigureOut">
              <a:rPr lang="fr-FR" smtClean="0"/>
              <a:t>14/12/2023</a:t>
            </a:fld>
            <a:endParaRPr lang="fr-FR"/>
          </a:p>
        </p:txBody>
      </p:sp>
      <p:sp>
        <p:nvSpPr>
          <p:cNvPr id="6" name="Espace réservé du pied de page 5">
            <a:extLst>
              <a:ext uri="{FF2B5EF4-FFF2-40B4-BE49-F238E27FC236}">
                <a16:creationId xmlns:a16="http://schemas.microsoft.com/office/drawing/2014/main" id="{FAD1D920-1E36-B4D1-DAA4-12C86D7CC69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054F21-AC1D-9DAC-F6ED-4E3764FF7F34}"/>
              </a:ext>
            </a:extLst>
          </p:cNvPr>
          <p:cNvSpPr>
            <a:spLocks noGrp="1"/>
          </p:cNvSpPr>
          <p:nvPr>
            <p:ph type="sldNum" sz="quarter" idx="12"/>
          </p:nvPr>
        </p:nvSpPr>
        <p:spPr/>
        <p:txBody>
          <a:bodyPr/>
          <a:lstStyle/>
          <a:p>
            <a:fld id="{48B80020-328B-AE4E-90DC-EB2A9DE49839}" type="slidenum">
              <a:rPr lang="fr-FR" smtClean="0"/>
              <a:t>‹N°›</a:t>
            </a:fld>
            <a:endParaRPr lang="fr-FR"/>
          </a:p>
        </p:txBody>
      </p:sp>
    </p:spTree>
    <p:extLst>
      <p:ext uri="{BB962C8B-B14F-4D97-AF65-F5344CB8AC3E}">
        <p14:creationId xmlns:p14="http://schemas.microsoft.com/office/powerpoint/2010/main" val="190238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AC78D13-5411-8852-B8A5-1281D46580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3CD682-27C3-06D0-05B4-CC4BFA3E68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234029-43DA-E3B9-DD14-3C1323F116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AB0A9-0F6C-6C44-B095-DF27D84AD198}" type="datetimeFigureOut">
              <a:rPr lang="fr-FR" smtClean="0"/>
              <a:t>14/12/2023</a:t>
            </a:fld>
            <a:endParaRPr lang="fr-FR"/>
          </a:p>
        </p:txBody>
      </p:sp>
      <p:sp>
        <p:nvSpPr>
          <p:cNvPr id="5" name="Espace réservé du pied de page 4">
            <a:extLst>
              <a:ext uri="{FF2B5EF4-FFF2-40B4-BE49-F238E27FC236}">
                <a16:creationId xmlns:a16="http://schemas.microsoft.com/office/drawing/2014/main" id="{E1C7B7C3-A72F-D850-534D-77F36F92E2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32139AE-2403-D85E-72EE-6C28305AD0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80020-328B-AE4E-90DC-EB2A9DE49839}" type="slidenum">
              <a:rPr lang="fr-FR" smtClean="0"/>
              <a:t>‹N°›</a:t>
            </a:fld>
            <a:endParaRPr lang="fr-FR"/>
          </a:p>
        </p:txBody>
      </p:sp>
    </p:spTree>
    <p:extLst>
      <p:ext uri="{BB962C8B-B14F-4D97-AF65-F5344CB8AC3E}">
        <p14:creationId xmlns:p14="http://schemas.microsoft.com/office/powerpoint/2010/main" val="2825711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didierdelignieresblog.wordpress.com/?action=user_content_redirect&amp;uuid=d5f1084eee4fc9a3baf85d9e199a0e001aa439d02e9043e925f6a7708c8c54b9&amp;blog_id=107752210&amp;post_id=3052&amp;user_id=0&amp;subs_id=533319405&amp;signature=cb79bdaf581b9bcf6e0e3c7ac5a6569c&amp;email_name=new-post&amp;user_email=testevuide.serge@orange.fr&amp;encoded_url=aHR0cHM6Ly9kaWRpZXJkZWxpZ25pZXJlc2Jsb2cud29yZHByZXNzLmNvbS8yMDIzLzEyLzAxL3BoaWxpcHBlLW1laXJpZXUtZmF1dGUtZGUtcmVmbGV4aW9uLXN1ci1sZXMtZmluYWxpdGVzLW9uLXNlLXJlcGxpZS1zdXItbGVzLXV0aWxpdGVzLyNfZnRuMQ="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0C7600-5BA8-4A54-887F-74AF87750A31}"/>
              </a:ext>
            </a:extLst>
          </p:cNvPr>
          <p:cNvSpPr>
            <a:spLocks noGrp="1"/>
          </p:cNvSpPr>
          <p:nvPr>
            <p:ph type="ctrTitle"/>
          </p:nvPr>
        </p:nvSpPr>
        <p:spPr>
          <a:xfrm>
            <a:off x="3709936" y="1817512"/>
            <a:ext cx="4311846" cy="4595386"/>
          </a:xfrm>
        </p:spPr>
        <p:txBody>
          <a:bodyPr rtlCol="0">
            <a:normAutofit/>
          </a:bodyPr>
          <a:lstStyle/>
          <a:p>
            <a:pPr rtl="0"/>
            <a:r>
              <a:rPr lang="fr-FR" sz="4000" b="1" dirty="0"/>
              <a:t>CIBLER </a:t>
            </a:r>
            <a:br>
              <a:rPr lang="fr-FR" sz="4000" b="1" dirty="0"/>
            </a:br>
            <a:r>
              <a:rPr lang="fr-FR" sz="4000" b="1" dirty="0"/>
              <a:t>HABILLER</a:t>
            </a:r>
            <a:br>
              <a:rPr lang="fr-FR" sz="4000" b="1" dirty="0"/>
            </a:br>
            <a:r>
              <a:rPr lang="fr-FR" sz="4000" b="1" dirty="0"/>
              <a:t>INTERVENIR</a:t>
            </a:r>
            <a:br>
              <a:rPr lang="fr-FR" sz="4000" b="1" dirty="0"/>
            </a:br>
            <a:br>
              <a:rPr lang="fr-FR" sz="4000" b="1" dirty="0"/>
            </a:br>
            <a:r>
              <a:rPr lang="fr-FR" sz="4000" b="1" dirty="0"/>
              <a:t>JL UBALDI</a:t>
            </a:r>
            <a:br>
              <a:rPr lang="fr-FR" sz="4000" b="1" dirty="0"/>
            </a:br>
            <a:r>
              <a:rPr lang="fr-FR" sz="4000" b="1" dirty="0"/>
              <a:t>12 décembre 2023</a:t>
            </a:r>
            <a:br>
              <a:rPr lang="fr-FR" sz="4000" b="1" dirty="0"/>
            </a:br>
            <a:r>
              <a:rPr lang="fr-FR" sz="4000" b="1" dirty="0"/>
              <a:t>Marseille</a:t>
            </a:r>
            <a:br>
              <a:rPr lang="fr-FR" sz="4000" b="1" dirty="0"/>
            </a:br>
            <a:endParaRPr lang="fr-FR" sz="4000" b="1" dirty="0"/>
          </a:p>
        </p:txBody>
      </p:sp>
      <p:pic>
        <p:nvPicPr>
          <p:cNvPr id="4" name="Image 3">
            <a:extLst>
              <a:ext uri="{FF2B5EF4-FFF2-40B4-BE49-F238E27FC236}">
                <a16:creationId xmlns:a16="http://schemas.microsoft.com/office/drawing/2014/main" id="{552217DF-5A31-B5E9-CDC7-783C72FB5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21" y="232751"/>
            <a:ext cx="4965784" cy="3196249"/>
          </a:xfrm>
          <a:prstGeom prst="rect">
            <a:avLst/>
          </a:prstGeom>
        </p:spPr>
      </p:pic>
      <p:sp>
        <p:nvSpPr>
          <p:cNvPr id="7" name="ZoneTexte 6">
            <a:extLst>
              <a:ext uri="{FF2B5EF4-FFF2-40B4-BE49-F238E27FC236}">
                <a16:creationId xmlns:a16="http://schemas.microsoft.com/office/drawing/2014/main" id="{7A182B45-C856-C8BA-2F2D-42A996A745C7}"/>
              </a:ext>
            </a:extLst>
          </p:cNvPr>
          <p:cNvSpPr txBox="1"/>
          <p:nvPr/>
        </p:nvSpPr>
        <p:spPr>
          <a:xfrm>
            <a:off x="226422" y="3563822"/>
            <a:ext cx="3107826" cy="2540824"/>
          </a:xfrm>
          <a:prstGeom prst="rect">
            <a:avLst/>
          </a:prstGeom>
          <a:noFill/>
        </p:spPr>
        <p:txBody>
          <a:bodyPr wrap="square">
            <a:spAutoFit/>
          </a:bodyPr>
          <a:lstStyle/>
          <a:p>
            <a:pPr algn="ctr">
              <a:lnSpc>
                <a:spcPct val="115000"/>
              </a:lnSpc>
              <a:spcAft>
                <a:spcPts val="1000"/>
              </a:spcAft>
            </a:pPr>
            <a:r>
              <a:rPr lang="fr-FR" sz="2800" dirty="0">
                <a:effectLst/>
                <a:latin typeface="Calibri" panose="020F0502020204030204" pitchFamily="34" charset="0"/>
                <a:ea typeface="Calibri" panose="020F0502020204030204" pitchFamily="34" charset="0"/>
                <a:cs typeface="Times New Roman" panose="02020603050405020304" pitchFamily="18" charset="0"/>
              </a:rPr>
              <a:t>Collectif d’Etude Disciplinaire et de </a:t>
            </a:r>
            <a:r>
              <a:rPr lang="fr-FR" sz="2800" b="1" dirty="0">
                <a:effectLst/>
                <a:latin typeface="Calibri" panose="020F0502020204030204" pitchFamily="34" charset="0"/>
                <a:ea typeface="Calibri" panose="020F0502020204030204" pitchFamily="34" charset="0"/>
                <a:cs typeface="Times New Roman" panose="02020603050405020304" pitchFamily="18" charset="0"/>
              </a:rPr>
              <a:t>Renouvellement </a:t>
            </a:r>
            <a:r>
              <a:rPr lang="fr-FR" sz="2800" dirty="0">
                <a:effectLst/>
                <a:latin typeface="Calibri" panose="020F0502020204030204" pitchFamily="34" charset="0"/>
                <a:ea typeface="Calibri" panose="020F0502020204030204" pitchFamily="34" charset="0"/>
                <a:cs typeface="Times New Roman" panose="02020603050405020304" pitchFamily="18" charset="0"/>
              </a:rPr>
              <a:t>sur l’enseignement de l’EPS</a:t>
            </a:r>
          </a:p>
        </p:txBody>
      </p:sp>
      <p:pic>
        <p:nvPicPr>
          <p:cNvPr id="6" name="Image 5" descr="Une image contenant texte&#10;&#10;Description générée automatiquement">
            <a:extLst>
              <a:ext uri="{FF2B5EF4-FFF2-40B4-BE49-F238E27FC236}">
                <a16:creationId xmlns:a16="http://schemas.microsoft.com/office/drawing/2014/main" id="{B962BB47-0DB1-711F-1AEB-772B02A3411D}"/>
              </a:ext>
            </a:extLst>
          </p:cNvPr>
          <p:cNvPicPr>
            <a:picLocks noChangeAspect="1"/>
          </p:cNvPicPr>
          <p:nvPr/>
        </p:nvPicPr>
        <p:blipFill>
          <a:blip r:embed="rId4"/>
          <a:stretch>
            <a:fillRect/>
          </a:stretch>
        </p:blipFill>
        <p:spPr>
          <a:xfrm>
            <a:off x="8021782" y="79746"/>
            <a:ext cx="4051397" cy="5714225"/>
          </a:xfrm>
          <a:prstGeom prst="rect">
            <a:avLst/>
          </a:prstGeom>
        </p:spPr>
      </p:pic>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CDFFF1-78C3-37BE-6E7C-7720AA1828B6}"/>
              </a:ext>
            </a:extLst>
          </p:cNvPr>
          <p:cNvSpPr>
            <a:spLocks noGrp="1"/>
          </p:cNvSpPr>
          <p:nvPr>
            <p:ph type="title"/>
          </p:nvPr>
        </p:nvSpPr>
        <p:spPr>
          <a:xfrm>
            <a:off x="838200" y="1230489"/>
            <a:ext cx="10515600" cy="4154311"/>
          </a:xfrm>
          <a:solidFill>
            <a:schemeClr val="accent5">
              <a:lumMod val="20000"/>
              <a:lumOff val="80000"/>
            </a:schemeClr>
          </a:solidFill>
        </p:spPr>
        <p:txBody>
          <a:bodyPr>
            <a:normAutofit/>
          </a:bodyPr>
          <a:lstStyle/>
          <a:p>
            <a:pPr algn="ctr"/>
            <a:r>
              <a:rPr lang="fr-FR" sz="3600" b="1" dirty="0"/>
              <a:t>2</a:t>
            </a:r>
            <a:r>
              <a:rPr lang="fr-FR" sz="3600" b="1" baseline="30000" dirty="0"/>
              <a:t>ème</a:t>
            </a:r>
            <a:r>
              <a:rPr lang="fr-FR" sz="3600" b="1" dirty="0"/>
              <a:t> moment:</a:t>
            </a:r>
            <a:br>
              <a:rPr lang="fr-FR" sz="3600" b="1" dirty="0"/>
            </a:br>
            <a:br>
              <a:rPr lang="fr-FR" sz="3600" b="1" dirty="0"/>
            </a:br>
            <a:r>
              <a:rPr lang="fr-FR" sz="3600" dirty="0"/>
              <a:t> Dans la diversité des PPSAD utilisées par le professeur d’EPS, certaines  peuvent être regroupées parce qu’elles appartiennent à une même </a:t>
            </a:r>
            <a:br>
              <a:rPr lang="fr-FR" sz="3600" dirty="0"/>
            </a:br>
            <a:r>
              <a:rPr lang="fr-FR" sz="3600" b="1" dirty="0">
                <a:solidFill>
                  <a:schemeClr val="accent5">
                    <a:lumMod val="75000"/>
                  </a:schemeClr>
                </a:solidFill>
              </a:rPr>
              <a:t>« cohérence culturelle » </a:t>
            </a:r>
            <a:br>
              <a:rPr lang="fr-FR" sz="3600" b="1" dirty="0"/>
            </a:br>
            <a:r>
              <a:rPr lang="fr-FR" sz="3600" dirty="0"/>
              <a:t>qui </a:t>
            </a:r>
            <a:r>
              <a:rPr lang="fr-FR" sz="3600" b="1" dirty="0">
                <a:solidFill>
                  <a:schemeClr val="accent5">
                    <a:lumMod val="75000"/>
                  </a:schemeClr>
                </a:solidFill>
              </a:rPr>
              <a:t>engage corporellement </a:t>
            </a:r>
            <a:r>
              <a:rPr lang="fr-FR" sz="3600" dirty="0"/>
              <a:t>le pratiquant</a:t>
            </a:r>
            <a:br>
              <a:rPr lang="fr-FR" sz="3600" dirty="0"/>
            </a:br>
            <a:r>
              <a:rPr lang="fr-FR" sz="3600" dirty="0"/>
              <a:t> dans un sens et des dimensions d’action typiques</a:t>
            </a:r>
          </a:p>
        </p:txBody>
      </p:sp>
    </p:spTree>
    <p:extLst>
      <p:ext uri="{BB962C8B-B14F-4D97-AF65-F5344CB8AC3E}">
        <p14:creationId xmlns:p14="http://schemas.microsoft.com/office/powerpoint/2010/main" val="3752858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2A539E-F1B5-EECB-E944-ACDB9368CFFC}"/>
              </a:ext>
            </a:extLst>
          </p:cNvPr>
          <p:cNvSpPr>
            <a:spLocks noGrp="1"/>
          </p:cNvSpPr>
          <p:nvPr>
            <p:ph type="title"/>
          </p:nvPr>
        </p:nvSpPr>
        <p:spPr>
          <a:xfrm>
            <a:off x="838200" y="365125"/>
            <a:ext cx="10515600" cy="6049323"/>
          </a:xfrm>
        </p:spPr>
        <p:txBody>
          <a:bodyPr>
            <a:normAutofit/>
          </a:bodyPr>
          <a:lstStyle/>
          <a:p>
            <a:pPr algn="ctr"/>
            <a:r>
              <a:rPr lang="fr-FR" b="1" dirty="0"/>
              <a:t>Finalement la notion d’expérience corporelle et culturelle (ECC) </a:t>
            </a:r>
            <a:br>
              <a:rPr lang="fr-FR" b="1" dirty="0"/>
            </a:br>
            <a:r>
              <a:rPr lang="fr-FR" b="1" dirty="0"/>
              <a:t>s’impose au CEDREPS</a:t>
            </a:r>
            <a:br>
              <a:rPr lang="fr-FR" b="1" dirty="0"/>
            </a:br>
            <a:br>
              <a:rPr lang="fr-FR" b="1" dirty="0"/>
            </a:br>
            <a:br>
              <a:rPr lang="fr-FR" b="1" dirty="0"/>
            </a:br>
            <a:r>
              <a:rPr lang="fr-FR" b="1" dirty="0"/>
              <a:t>Comment la comprendre ?</a:t>
            </a:r>
          </a:p>
        </p:txBody>
      </p:sp>
    </p:spTree>
    <p:extLst>
      <p:ext uri="{BB962C8B-B14F-4D97-AF65-F5344CB8AC3E}">
        <p14:creationId xmlns:p14="http://schemas.microsoft.com/office/powerpoint/2010/main" val="262108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B83C51-1641-D53C-7178-D1E509BF2B5D}"/>
              </a:ext>
            </a:extLst>
          </p:cNvPr>
          <p:cNvSpPr>
            <a:spLocks noGrp="1"/>
          </p:cNvSpPr>
          <p:nvPr>
            <p:ph type="title"/>
          </p:nvPr>
        </p:nvSpPr>
        <p:spPr>
          <a:xfrm>
            <a:off x="875893" y="64708"/>
            <a:ext cx="10515600" cy="1110105"/>
          </a:xfrm>
          <a:solidFill>
            <a:schemeClr val="bg2"/>
          </a:solidFill>
        </p:spPr>
        <p:txBody>
          <a:bodyPr>
            <a:normAutofit/>
          </a:bodyPr>
          <a:lstStyle/>
          <a:p>
            <a:pPr algn="ctr">
              <a:lnSpc>
                <a:spcPct val="115000"/>
              </a:lnSpc>
            </a:pPr>
            <a:r>
              <a:rPr lang="fr-FR" sz="2700" dirty="0">
                <a:solidFill>
                  <a:srgbClr val="000000"/>
                </a:solidFill>
                <a:effectLst/>
                <a:latin typeface="Times New Roman" panose="02020603050405020304" pitchFamily="18" charset="0"/>
                <a:ea typeface="Times New Roman" panose="02020603050405020304" pitchFamily="18" charset="0"/>
              </a:rPr>
              <a:t> </a:t>
            </a:r>
            <a:r>
              <a:rPr lang="fr-FR" sz="3200" dirty="0">
                <a:solidFill>
                  <a:srgbClr val="000000"/>
                </a:solidFill>
                <a:latin typeface="Times New Roman" panose="02020603050405020304" pitchFamily="18" charset="0"/>
                <a:ea typeface="Times New Roman" panose="02020603050405020304" pitchFamily="18" charset="0"/>
              </a:rPr>
              <a:t>Une ECC</a:t>
            </a:r>
            <a:r>
              <a:rPr lang="fr-FR" sz="3200" dirty="0">
                <a:solidFill>
                  <a:srgbClr val="000000"/>
                </a:solidFill>
                <a:effectLst/>
                <a:latin typeface="Times New Roman" panose="02020603050405020304" pitchFamily="18" charset="0"/>
                <a:ea typeface="Times New Roman" panose="02020603050405020304" pitchFamily="18" charset="0"/>
              </a:rPr>
              <a:t> est constituée de 2 facettes:</a:t>
            </a:r>
          </a:p>
        </p:txBody>
      </p:sp>
      <p:sp>
        <p:nvSpPr>
          <p:cNvPr id="3" name="Espace réservé du contenu 2">
            <a:extLst>
              <a:ext uri="{FF2B5EF4-FFF2-40B4-BE49-F238E27FC236}">
                <a16:creationId xmlns:a16="http://schemas.microsoft.com/office/drawing/2014/main" id="{C5A8159E-699E-54C7-6034-1721A225DCF4}"/>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dirty="0"/>
          </a:p>
        </p:txBody>
      </p:sp>
      <p:sp>
        <p:nvSpPr>
          <p:cNvPr id="5" name="ZoneTexte 4">
            <a:extLst>
              <a:ext uri="{FF2B5EF4-FFF2-40B4-BE49-F238E27FC236}">
                <a16:creationId xmlns:a16="http://schemas.microsoft.com/office/drawing/2014/main" id="{F7F37AA1-841D-6B06-E3A6-818CF84C2201}"/>
              </a:ext>
            </a:extLst>
          </p:cNvPr>
          <p:cNvSpPr txBox="1"/>
          <p:nvPr/>
        </p:nvSpPr>
        <p:spPr>
          <a:xfrm>
            <a:off x="-90054" y="1324834"/>
            <a:ext cx="12192000" cy="1047146"/>
          </a:xfrm>
          <a:prstGeom prst="rect">
            <a:avLst/>
          </a:prstGeom>
          <a:solidFill>
            <a:schemeClr val="accent5">
              <a:lumMod val="20000"/>
              <a:lumOff val="80000"/>
            </a:schemeClr>
          </a:solidFill>
        </p:spPr>
        <p:txBody>
          <a:bodyPr wrap="square">
            <a:spAutoFit/>
          </a:bodyPr>
          <a:lstStyle/>
          <a:p>
            <a:pPr marL="342900" lvl="0" indent="-342900" algn="just">
              <a:lnSpc>
                <a:spcPct val="150000"/>
              </a:lnSpc>
              <a:spcBef>
                <a:spcPts val="600"/>
              </a:spcBef>
              <a:buFont typeface="+mj-lt"/>
              <a:buAutoNum type="alphaLcPeriod"/>
            </a:pPr>
            <a:r>
              <a:rPr lang="fr-FR" sz="2200" b="1" spc="75" dirty="0">
                <a:solidFill>
                  <a:srgbClr val="000000"/>
                </a:solidFill>
                <a:latin typeface="Times New Roman" panose="02020603050405020304" pitchFamily="18" charset="0"/>
                <a:ea typeface="Times New Roman" panose="02020603050405020304" pitchFamily="18" charset="0"/>
              </a:rPr>
              <a:t>Celle qui définie le Sens de l’activité du pratiquant: U</a:t>
            </a:r>
            <a:r>
              <a:rPr lang="fr-FR" sz="2200" b="1" spc="75" dirty="0">
                <a:solidFill>
                  <a:srgbClr val="000000"/>
                </a:solidFill>
                <a:effectLst/>
                <a:latin typeface="Times New Roman" panose="02020603050405020304" pitchFamily="18" charset="0"/>
                <a:ea typeface="Times New Roman" panose="02020603050405020304" pitchFamily="18" charset="0"/>
              </a:rPr>
              <a:t>ne double dynamique constituée d’éléments imaginaires et symboliques et d’un projet d’action spécifique</a:t>
            </a:r>
            <a:endParaRPr lang="fr-FR" sz="2200" b="1" spc="75" dirty="0">
              <a:solidFill>
                <a:srgbClr val="243F60"/>
              </a:solidFill>
              <a:effectLst/>
              <a:latin typeface="Times New Roman" panose="02020603050405020304" pitchFamily="18" charset="0"/>
              <a:ea typeface="Times New Roman" panose="02020603050405020304" pitchFamily="18" charset="0"/>
            </a:endParaRPr>
          </a:p>
        </p:txBody>
      </p:sp>
      <p:sp>
        <p:nvSpPr>
          <p:cNvPr id="7" name="ZoneTexte 6">
            <a:extLst>
              <a:ext uri="{FF2B5EF4-FFF2-40B4-BE49-F238E27FC236}">
                <a16:creationId xmlns:a16="http://schemas.microsoft.com/office/drawing/2014/main" id="{5033859D-DBE3-7AAD-E589-98AA2F6EC559}"/>
              </a:ext>
            </a:extLst>
          </p:cNvPr>
          <p:cNvSpPr txBox="1"/>
          <p:nvPr/>
        </p:nvSpPr>
        <p:spPr>
          <a:xfrm>
            <a:off x="289560" y="5533166"/>
            <a:ext cx="11612880" cy="1133965"/>
          </a:xfrm>
          <a:prstGeom prst="rect">
            <a:avLst/>
          </a:prstGeom>
          <a:solidFill>
            <a:schemeClr val="accent6">
              <a:lumMod val="20000"/>
              <a:lumOff val="80000"/>
            </a:schemeClr>
          </a:solidFill>
        </p:spPr>
        <p:txBody>
          <a:bodyPr wrap="square">
            <a:spAutoFit/>
          </a:bodyPr>
          <a:lstStyle/>
          <a:p>
            <a:pPr lvl="0" algn="ctr">
              <a:lnSpc>
                <a:spcPct val="150000"/>
              </a:lnSpc>
              <a:spcBef>
                <a:spcPts val="600"/>
              </a:spcBef>
            </a:pPr>
            <a:r>
              <a:rPr lang="fr-FR" sz="1800" b="1" spc="75" dirty="0">
                <a:solidFill>
                  <a:srgbClr val="000000"/>
                </a:solidFill>
                <a:effectLst/>
                <a:latin typeface="Times New Roman" panose="02020603050405020304" pitchFamily="18" charset="0"/>
                <a:ea typeface="Times New Roman" panose="02020603050405020304" pitchFamily="18" charset="0"/>
              </a:rPr>
              <a:t>b</a:t>
            </a:r>
            <a:r>
              <a:rPr lang="fr-FR" sz="2400" b="1" spc="75" dirty="0">
                <a:solidFill>
                  <a:srgbClr val="000000"/>
                </a:solidFill>
                <a:effectLst/>
                <a:latin typeface="Times New Roman" panose="02020603050405020304" pitchFamily="18" charset="0"/>
                <a:ea typeface="Times New Roman" panose="02020603050405020304" pitchFamily="18" charset="0"/>
              </a:rPr>
              <a:t>. Celle qui précise les dimensions prioritaires structurant l’activité adaptative d’un pratiquant</a:t>
            </a:r>
            <a:endParaRPr lang="fr-FR" sz="2400" b="1" spc="75" dirty="0">
              <a:solidFill>
                <a:srgbClr val="243F60"/>
              </a:solidFill>
              <a:effectLst/>
              <a:latin typeface="Times New Roman" panose="02020603050405020304" pitchFamily="18" charset="0"/>
              <a:ea typeface="Times New Roman" panose="02020603050405020304" pitchFamily="18" charset="0"/>
            </a:endParaRPr>
          </a:p>
        </p:txBody>
      </p:sp>
      <p:grpSp>
        <p:nvGrpSpPr>
          <p:cNvPr id="4" name="officeArt object" descr="Groupe 57">
            <a:extLst>
              <a:ext uri="{FF2B5EF4-FFF2-40B4-BE49-F238E27FC236}">
                <a16:creationId xmlns:a16="http://schemas.microsoft.com/office/drawing/2014/main" id="{1E6F96AA-64E1-A003-CEA4-9671948B1C53}"/>
              </a:ext>
            </a:extLst>
          </p:cNvPr>
          <p:cNvGrpSpPr/>
          <p:nvPr/>
        </p:nvGrpSpPr>
        <p:grpSpPr>
          <a:xfrm>
            <a:off x="469235" y="2314293"/>
            <a:ext cx="11433205" cy="2516887"/>
            <a:chOff x="-2" y="-4"/>
            <a:chExt cx="4262367" cy="1728030"/>
          </a:xfrm>
        </p:grpSpPr>
        <p:grpSp>
          <p:nvGrpSpPr>
            <p:cNvPr id="6" name="Groupe 5">
              <a:extLst>
                <a:ext uri="{FF2B5EF4-FFF2-40B4-BE49-F238E27FC236}">
                  <a16:creationId xmlns:a16="http://schemas.microsoft.com/office/drawing/2014/main" id="{6CD1CE7D-C89E-CDDE-67D9-DBC641846AC8}"/>
                </a:ext>
              </a:extLst>
            </p:cNvPr>
            <p:cNvGrpSpPr/>
            <p:nvPr/>
          </p:nvGrpSpPr>
          <p:grpSpPr>
            <a:xfrm>
              <a:off x="-2" y="-4"/>
              <a:ext cx="4262367" cy="1728030"/>
              <a:chOff x="-1" y="-2"/>
              <a:chExt cx="4262366" cy="1728028"/>
            </a:xfrm>
          </p:grpSpPr>
          <p:sp>
            <p:nvSpPr>
              <p:cNvPr id="21" name="Ellipse 20">
                <a:extLst>
                  <a:ext uri="{FF2B5EF4-FFF2-40B4-BE49-F238E27FC236}">
                    <a16:creationId xmlns:a16="http://schemas.microsoft.com/office/drawing/2014/main" id="{36470D1B-B9B9-7283-774B-3645DB8B1425}"/>
                  </a:ext>
                </a:extLst>
              </p:cNvPr>
              <p:cNvSpPr/>
              <p:nvPr/>
            </p:nvSpPr>
            <p:spPr>
              <a:xfrm>
                <a:off x="-1" y="-2"/>
                <a:ext cx="4262366" cy="1728028"/>
              </a:xfrm>
              <a:prstGeom prst="ellipse">
                <a:avLst/>
              </a:prstGeom>
              <a:solidFill>
                <a:srgbClr val="B4C7E7"/>
              </a:solidFill>
              <a:ln w="12700" cap="flat">
                <a:solidFill>
                  <a:srgbClr val="000000"/>
                </a:solidFill>
                <a:prstDash val="solid"/>
                <a:miter lim="800000"/>
              </a:ln>
              <a:effectLst/>
            </p:spPr>
            <p:txBody>
              <a:bodyPr/>
              <a:lstStyle/>
              <a:p>
                <a:endParaRPr lang="fr-FR"/>
              </a:p>
            </p:txBody>
          </p:sp>
          <p:sp>
            <p:nvSpPr>
              <p:cNvPr id="22" name="Ellipse 21">
                <a:extLst>
                  <a:ext uri="{FF2B5EF4-FFF2-40B4-BE49-F238E27FC236}">
                    <a16:creationId xmlns:a16="http://schemas.microsoft.com/office/drawing/2014/main" id="{F8CE7CF6-872E-4CE2-2CA3-7384F68CC5C8}"/>
                  </a:ext>
                </a:extLst>
              </p:cNvPr>
              <p:cNvSpPr/>
              <p:nvPr/>
            </p:nvSpPr>
            <p:spPr>
              <a:xfrm>
                <a:off x="1767321" y="310503"/>
                <a:ext cx="2495043" cy="1134015"/>
              </a:xfrm>
              <a:prstGeom prst="ellipse">
                <a:avLst/>
              </a:prstGeom>
              <a:solidFill>
                <a:srgbClr val="B4C7E7"/>
              </a:solidFill>
              <a:ln w="12700" cap="flat">
                <a:solidFill>
                  <a:srgbClr val="32538F"/>
                </a:solidFill>
                <a:prstDash val="solid"/>
                <a:miter lim="800000"/>
              </a:ln>
              <a:effectLst/>
            </p:spPr>
            <p:txBody>
              <a:bodyPr/>
              <a:lstStyle/>
              <a:p>
                <a:endParaRPr lang="fr-FR"/>
              </a:p>
            </p:txBody>
          </p:sp>
        </p:grpSp>
        <p:sp>
          <p:nvSpPr>
            <p:cNvPr id="19" name="Zone de texte 55">
              <a:extLst>
                <a:ext uri="{FF2B5EF4-FFF2-40B4-BE49-F238E27FC236}">
                  <a16:creationId xmlns:a16="http://schemas.microsoft.com/office/drawing/2014/main" id="{EF0FEAB0-41D3-A733-1950-9C69C3866034}"/>
                </a:ext>
              </a:extLst>
            </p:cNvPr>
            <p:cNvSpPr txBox="1"/>
            <p:nvPr/>
          </p:nvSpPr>
          <p:spPr>
            <a:xfrm>
              <a:off x="2158883" y="426568"/>
              <a:ext cx="1794571" cy="833000"/>
            </a:xfrm>
            <a:prstGeom prst="rect">
              <a:avLst/>
            </a:prstGeom>
            <a:solidFill>
              <a:srgbClr val="B4C7E7"/>
            </a:solidFill>
            <a:ln w="12700" cap="flat">
              <a:noFill/>
              <a:miter lim="400000"/>
            </a:ln>
            <a:effectLst/>
          </p:spPr>
          <p:txBody>
            <a:bodyPr wrap="square" lIns="45718" tIns="45718" rIns="45718" bIns="45718" numCol="1" anchor="t">
              <a:noAutofit/>
            </a:bodyPr>
            <a:lstStyle/>
            <a:p>
              <a:pPr algn="ctr">
                <a:lnSpc>
                  <a:spcPct val="115000"/>
                </a:lnSpc>
              </a:pPr>
              <a:r>
                <a:rPr lang="fr-FR" sz="800" dirty="0">
                  <a:ln>
                    <a:noFill/>
                  </a:ln>
                  <a:solidFill>
                    <a:srgbClr val="000000"/>
                  </a:solidFill>
                  <a:effectLst/>
                  <a:uFill>
                    <a:solidFill>
                      <a:srgbClr val="000000"/>
                    </a:solidFill>
                  </a:uFill>
                  <a:latin typeface="Times New Roman" panose="02020603050405020304" pitchFamily="18" charset="0"/>
                  <a:ea typeface="Times Roman"/>
                </a:rPr>
                <a:t> </a:t>
              </a:r>
              <a:endParaRPr lang="fr-FR" sz="12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algn="ctr"/>
              <a:r>
                <a:rPr lang="fr-FR" sz="2400" dirty="0">
                  <a:solidFill>
                    <a:srgbClr val="000000"/>
                  </a:solidFill>
                  <a:effectLst/>
                  <a:latin typeface="Times New Roman" panose="02020603050405020304" pitchFamily="18" charset="0"/>
                  <a:ea typeface="Arial Unicode MS" panose="020B0604020202020204" pitchFamily="34" charset="-128"/>
                </a:rPr>
                <a:t>Le spectacle</a:t>
              </a:r>
              <a:endParaRPr lang="fr-FR" sz="2400" dirty="0">
                <a:solidFill>
                  <a:srgbClr val="000000"/>
                </a:solidFill>
                <a:effectLst/>
                <a:latin typeface="Arial" panose="020B0604020202020204" pitchFamily="34" charset="0"/>
                <a:ea typeface="Arial Unicode MS" panose="020B0604020202020204" pitchFamily="34" charset="-128"/>
              </a:endParaRPr>
            </a:p>
            <a:p>
              <a:pPr algn="ctr"/>
              <a:r>
                <a:rPr lang="fr-FR" sz="2400" dirty="0">
                  <a:solidFill>
                    <a:srgbClr val="000000"/>
                  </a:solidFill>
                  <a:effectLst/>
                  <a:latin typeface="Times New Roman" panose="02020603050405020304" pitchFamily="18" charset="0"/>
                  <a:ea typeface="Arial Unicode MS" panose="020B0604020202020204" pitchFamily="34" charset="-128"/>
                </a:rPr>
                <a:t>Réaliser une prestation corporelle seul ou à plusieurs,  destinée à être vu et appréciée </a:t>
              </a:r>
              <a:endParaRPr lang="fr-FR" sz="2400" dirty="0">
                <a:solidFill>
                  <a:srgbClr val="000000"/>
                </a:solidFill>
                <a:effectLst/>
                <a:latin typeface="Arial" panose="020B0604020202020204" pitchFamily="34" charset="0"/>
                <a:ea typeface="Arial Unicode MS" panose="020B0604020202020204" pitchFamily="34" charset="-128"/>
              </a:endParaRPr>
            </a:p>
            <a:p>
              <a:pPr algn="ctr">
                <a:lnSpc>
                  <a:spcPct val="115000"/>
                </a:lnSpc>
              </a:pPr>
              <a:r>
                <a:rPr lang="fr-FR" sz="12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 </a:t>
              </a:r>
            </a:p>
          </p:txBody>
        </p:sp>
        <p:sp>
          <p:nvSpPr>
            <p:cNvPr id="20" name="Zone de texte 56">
              <a:extLst>
                <a:ext uri="{FF2B5EF4-FFF2-40B4-BE49-F238E27FC236}">
                  <a16:creationId xmlns:a16="http://schemas.microsoft.com/office/drawing/2014/main" id="{C344A755-BA32-034B-0D4A-023F1233B42D}"/>
                </a:ext>
              </a:extLst>
            </p:cNvPr>
            <p:cNvSpPr txBox="1"/>
            <p:nvPr/>
          </p:nvSpPr>
          <p:spPr>
            <a:xfrm>
              <a:off x="373402" y="393529"/>
              <a:ext cx="1790751" cy="940962"/>
            </a:xfrm>
            <a:prstGeom prst="rect">
              <a:avLst/>
            </a:prstGeom>
            <a:solidFill>
              <a:srgbClr val="B4C7E7"/>
            </a:solidFill>
            <a:ln w="12700" cap="flat">
              <a:noFill/>
              <a:miter lim="400000"/>
            </a:ln>
            <a:effectLst/>
          </p:spPr>
          <p:txBody>
            <a:bodyPr wrap="square" lIns="45718" tIns="45718" rIns="45718" bIns="45718" numCol="1" anchor="t">
              <a:noAutofit/>
            </a:bodyPr>
            <a:lstStyle/>
            <a:p>
              <a:pPr algn="ctr">
                <a:lnSpc>
                  <a:spcPct val="115000"/>
                </a:lnSpc>
              </a:pPr>
              <a:r>
                <a:rPr lang="fr-FR" sz="2400" b="1" dirty="0">
                  <a:ln>
                    <a:noFill/>
                  </a:ln>
                  <a:solidFill>
                    <a:srgbClr val="000000"/>
                  </a:solidFill>
                  <a:effectLst/>
                  <a:uFill>
                    <a:solidFill>
                      <a:srgbClr val="000000"/>
                    </a:solidFill>
                  </a:uFill>
                  <a:latin typeface="Times Roman"/>
                  <a:ea typeface="Times New Roman" panose="02020603050405020304" pitchFamily="18" charset="0"/>
                </a:rPr>
                <a:t>LA CREATIVITE</a:t>
              </a:r>
              <a:endParaRPr lang="fr-FR" sz="24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algn="ctr">
                <a:lnSpc>
                  <a:spcPct val="115000"/>
                </a:lnSpc>
              </a:pPr>
              <a:r>
                <a:rPr lang="fr-FR" sz="2400" dirty="0">
                  <a:ln>
                    <a:noFill/>
                  </a:ln>
                  <a:solidFill>
                    <a:srgbClr val="000000"/>
                  </a:solidFill>
                  <a:effectLst/>
                  <a:uFill>
                    <a:solidFill>
                      <a:srgbClr val="000000"/>
                    </a:solidFill>
                  </a:uFill>
                  <a:latin typeface="Times Roman"/>
                  <a:ea typeface="Times New Roman" panose="02020603050405020304" pitchFamily="18" charset="0"/>
                </a:rPr>
                <a:t>Vivre le processus de création artistique pour se distancier du réel et créer un univers singulier</a:t>
              </a:r>
              <a:endParaRPr lang="fr-FR" sz="24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p:txBody>
        </p:sp>
      </p:grpSp>
      <p:sp>
        <p:nvSpPr>
          <p:cNvPr id="8" name="ZoneTexte 7">
            <a:extLst>
              <a:ext uri="{FF2B5EF4-FFF2-40B4-BE49-F238E27FC236}">
                <a16:creationId xmlns:a16="http://schemas.microsoft.com/office/drawing/2014/main" id="{8254430C-8F08-8CBC-7D12-366BA942DB09}"/>
              </a:ext>
            </a:extLst>
          </p:cNvPr>
          <p:cNvSpPr txBox="1"/>
          <p:nvPr/>
        </p:nvSpPr>
        <p:spPr>
          <a:xfrm>
            <a:off x="4538133" y="2371980"/>
            <a:ext cx="3522134" cy="461665"/>
          </a:xfrm>
          <a:prstGeom prst="rect">
            <a:avLst/>
          </a:prstGeom>
          <a:noFill/>
        </p:spPr>
        <p:txBody>
          <a:bodyPr wrap="square" rtlCol="0">
            <a:spAutoFit/>
          </a:bodyPr>
          <a:lstStyle/>
          <a:p>
            <a:pPr algn="ctr"/>
            <a:r>
              <a:rPr lang="fr-FR" sz="2400" dirty="0"/>
              <a:t>EC 3: Arts du mouvement </a:t>
            </a:r>
          </a:p>
        </p:txBody>
      </p:sp>
    </p:spTree>
    <p:extLst>
      <p:ext uri="{BB962C8B-B14F-4D97-AF65-F5344CB8AC3E}">
        <p14:creationId xmlns:p14="http://schemas.microsoft.com/office/powerpoint/2010/main" val="216555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AB493A-A19E-33E4-64A9-37BFEBD191B0}"/>
              </a:ext>
            </a:extLst>
          </p:cNvPr>
          <p:cNvSpPr>
            <a:spLocks noGrp="1"/>
          </p:cNvSpPr>
          <p:nvPr>
            <p:ph type="title"/>
          </p:nvPr>
        </p:nvSpPr>
        <p:spPr>
          <a:xfrm>
            <a:off x="968643" y="69654"/>
            <a:ext cx="10515600" cy="1325563"/>
          </a:xfrm>
        </p:spPr>
        <p:txBody>
          <a:bodyPr/>
          <a:lstStyle/>
          <a:p>
            <a:pPr algn="ctr"/>
            <a:r>
              <a:rPr lang="fr-FR" dirty="0"/>
              <a:t>Illustration en Danse  </a:t>
            </a:r>
          </a:p>
        </p:txBody>
      </p:sp>
      <p:sp>
        <p:nvSpPr>
          <p:cNvPr id="3" name="ZoneTexte 2">
            <a:extLst>
              <a:ext uri="{FF2B5EF4-FFF2-40B4-BE49-F238E27FC236}">
                <a16:creationId xmlns:a16="http://schemas.microsoft.com/office/drawing/2014/main" id="{30C0FED1-5AD0-44D8-DA16-BF709649FD00}"/>
              </a:ext>
            </a:extLst>
          </p:cNvPr>
          <p:cNvSpPr txBox="1"/>
          <p:nvPr/>
        </p:nvSpPr>
        <p:spPr>
          <a:xfrm>
            <a:off x="838199" y="1461682"/>
            <a:ext cx="10343827" cy="579967"/>
          </a:xfrm>
          <a:prstGeom prst="rect">
            <a:avLst/>
          </a:prstGeom>
          <a:solidFill>
            <a:schemeClr val="accent5">
              <a:lumMod val="20000"/>
              <a:lumOff val="80000"/>
            </a:schemeClr>
          </a:solidFill>
        </p:spPr>
        <p:txBody>
          <a:bodyPr wrap="square">
            <a:spAutoFit/>
          </a:bodyPr>
          <a:lstStyle/>
          <a:p>
            <a:pPr marL="342900" lvl="0" indent="-342900" algn="just">
              <a:lnSpc>
                <a:spcPct val="150000"/>
              </a:lnSpc>
              <a:spcBef>
                <a:spcPts val="600"/>
              </a:spcBef>
              <a:buFont typeface="+mj-lt"/>
              <a:buAutoNum type="alphaLcPeriod"/>
            </a:pPr>
            <a:r>
              <a:rPr lang="fr-FR" sz="2400" b="1" spc="75" dirty="0">
                <a:solidFill>
                  <a:srgbClr val="000000"/>
                </a:solidFill>
                <a:effectLst/>
                <a:latin typeface="Times New Roman" panose="02020603050405020304" pitchFamily="18" charset="0"/>
                <a:ea typeface="Times New Roman" panose="02020603050405020304" pitchFamily="18" charset="0"/>
              </a:rPr>
              <a:t>L’imaginaire et le symbolique spécifique à cette ECC (Extraits)</a:t>
            </a:r>
            <a:endParaRPr lang="fr-FR" sz="2400" b="1" spc="75" dirty="0">
              <a:solidFill>
                <a:srgbClr val="243F60"/>
              </a:solidFill>
              <a:effectLst/>
              <a:latin typeface="Times New Roman" panose="02020603050405020304" pitchFamily="18" charset="0"/>
              <a:ea typeface="Times New Roman" panose="02020603050405020304" pitchFamily="18" charset="0"/>
            </a:endParaRPr>
          </a:p>
        </p:txBody>
      </p:sp>
      <p:sp>
        <p:nvSpPr>
          <p:cNvPr id="5" name="ZoneTexte 4">
            <a:extLst>
              <a:ext uri="{FF2B5EF4-FFF2-40B4-BE49-F238E27FC236}">
                <a16:creationId xmlns:a16="http://schemas.microsoft.com/office/drawing/2014/main" id="{533378B1-3EB5-BCDC-A5C6-6FFC79EEA19B}"/>
              </a:ext>
            </a:extLst>
          </p:cNvPr>
          <p:cNvSpPr txBox="1"/>
          <p:nvPr/>
        </p:nvSpPr>
        <p:spPr>
          <a:xfrm>
            <a:off x="666427" y="2154265"/>
            <a:ext cx="10515600" cy="830997"/>
          </a:xfrm>
          <a:prstGeom prst="rect">
            <a:avLst/>
          </a:prstGeom>
          <a:noFill/>
        </p:spPr>
        <p:txBody>
          <a:bodyPr wrap="square">
            <a:spAutoFit/>
          </a:bodyPr>
          <a:lstStyle/>
          <a:p>
            <a:pPr algn="just"/>
            <a:r>
              <a:rPr lang="en-US" sz="2400" dirty="0" err="1">
                <a:effectLst/>
                <a:latin typeface="Times New Roman" panose="02020603050405020304" pitchFamily="18" charset="0"/>
                <a:ea typeface="Arial Unicode MS" panose="020B0604020202020204" pitchFamily="34" charset="-128"/>
              </a:rPr>
              <a:t>L’homme</a:t>
            </a:r>
            <a:r>
              <a:rPr lang="en-US" sz="2400" dirty="0">
                <a:effectLst/>
                <a:latin typeface="Times New Roman" panose="02020603050405020304" pitchFamily="18" charset="0"/>
                <a:ea typeface="Arial Unicode MS" panose="020B0604020202020204" pitchFamily="34" charset="-128"/>
              </a:rPr>
              <a:t> danse </a:t>
            </a:r>
            <a:r>
              <a:rPr lang="en-US" sz="2400" dirty="0" err="1">
                <a:effectLst/>
                <a:latin typeface="Times New Roman" panose="02020603050405020304" pitchFamily="18" charset="0"/>
                <a:ea typeface="Arial Unicode MS" panose="020B0604020202020204" pitchFamily="34" charset="-128"/>
              </a:rPr>
              <a:t>depuis</a:t>
            </a:r>
            <a:r>
              <a:rPr lang="en-US" sz="2400" dirty="0">
                <a:effectLst/>
                <a:latin typeface="Times New Roman" panose="02020603050405020304" pitchFamily="18" charset="0"/>
                <a:ea typeface="Arial Unicode MS" panose="020B0604020202020204" pitchFamily="34" charset="-128"/>
              </a:rPr>
              <a:t> la </a:t>
            </a:r>
            <a:r>
              <a:rPr lang="en-US" sz="2400" dirty="0" err="1">
                <a:effectLst/>
                <a:latin typeface="Times New Roman" panose="02020603050405020304" pitchFamily="18" charset="0"/>
                <a:ea typeface="Arial Unicode MS" panose="020B0604020202020204" pitchFamily="34" charset="-128"/>
              </a:rPr>
              <a:t>nuit</a:t>
            </a:r>
            <a:r>
              <a:rPr lang="en-US" sz="2400" dirty="0">
                <a:effectLst/>
                <a:latin typeface="Times New Roman" panose="02020603050405020304" pitchFamily="18" charset="0"/>
                <a:ea typeface="Arial Unicode MS" panose="020B0604020202020204" pitchFamily="34" charset="-128"/>
              </a:rPr>
              <a:t> des temps, </a:t>
            </a:r>
            <a:r>
              <a:rPr lang="en-US" sz="2400" dirty="0" err="1">
                <a:effectLst/>
                <a:latin typeface="Times New Roman" panose="02020603050405020304" pitchFamily="18" charset="0"/>
                <a:ea typeface="Arial Unicode MS" panose="020B0604020202020204" pitchFamily="34" charset="-128"/>
              </a:rPr>
              <a:t>seul</a:t>
            </a:r>
            <a:r>
              <a:rPr lang="en-US" sz="2400" dirty="0">
                <a:effectLst/>
                <a:latin typeface="Times New Roman" panose="02020603050405020304" pitchFamily="18" charset="0"/>
                <a:ea typeface="Arial Unicode MS" panose="020B0604020202020204" pitchFamily="34" charset="-128"/>
              </a:rPr>
              <a:t> </a:t>
            </a:r>
            <a:r>
              <a:rPr lang="en-US" sz="2400" dirty="0" err="1">
                <a:effectLst/>
                <a:latin typeface="Times New Roman" panose="02020603050405020304" pitchFamily="18" charset="0"/>
                <a:ea typeface="Arial Unicode MS" panose="020B0604020202020204" pitchFamily="34" charset="-128"/>
              </a:rPr>
              <a:t>ou</a:t>
            </a:r>
            <a:r>
              <a:rPr lang="en-US" sz="2400" dirty="0">
                <a:effectLst/>
                <a:latin typeface="Times New Roman" panose="02020603050405020304" pitchFamily="18" charset="0"/>
                <a:ea typeface="Arial Unicode MS" panose="020B0604020202020204" pitchFamily="34" charset="-128"/>
              </a:rPr>
              <a:t> </a:t>
            </a:r>
            <a:r>
              <a:rPr lang="en-US" sz="2400" dirty="0" err="1">
                <a:effectLst/>
                <a:latin typeface="Times New Roman" panose="02020603050405020304" pitchFamily="18" charset="0"/>
                <a:ea typeface="Arial Unicode MS" panose="020B0604020202020204" pitchFamily="34" charset="-128"/>
              </a:rPr>
              <a:t>à</a:t>
            </a:r>
            <a:r>
              <a:rPr lang="en-US" sz="2400" dirty="0">
                <a:effectLst/>
                <a:latin typeface="Times New Roman" panose="02020603050405020304" pitchFamily="18" charset="0"/>
                <a:ea typeface="Arial Unicode MS" panose="020B0604020202020204" pitchFamily="34" charset="-128"/>
              </a:rPr>
              <a:t> </a:t>
            </a:r>
            <a:r>
              <a:rPr lang="en-US" sz="2400" dirty="0" err="1">
                <a:effectLst/>
                <a:latin typeface="Times New Roman" panose="02020603050405020304" pitchFamily="18" charset="0"/>
                <a:ea typeface="Arial Unicode MS" panose="020B0604020202020204" pitchFamily="34" charset="-128"/>
              </a:rPr>
              <a:t>plusieurs</a:t>
            </a:r>
            <a:r>
              <a:rPr lang="en-US" sz="2400" dirty="0">
                <a:effectLst/>
                <a:latin typeface="Times New Roman" panose="02020603050405020304" pitchFamily="18" charset="0"/>
                <a:ea typeface="Arial Unicode MS" panose="020B0604020202020204" pitchFamily="34" charset="-128"/>
              </a:rPr>
              <a:t>, pour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exprimer</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et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communiquer</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ses</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émotions</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ses</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états</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a:t>
            </a:r>
            <a:endParaRPr lang="fr-FR" sz="2400" dirty="0">
              <a:solidFill>
                <a:schemeClr val="accent1">
                  <a:lumMod val="75000"/>
                </a:schemeClr>
              </a:solidFill>
            </a:endParaRPr>
          </a:p>
        </p:txBody>
      </p:sp>
      <p:sp>
        <p:nvSpPr>
          <p:cNvPr id="7" name="ZoneTexte 6">
            <a:extLst>
              <a:ext uri="{FF2B5EF4-FFF2-40B4-BE49-F238E27FC236}">
                <a16:creationId xmlns:a16="http://schemas.microsoft.com/office/drawing/2014/main" id="{2C1D58DD-3897-59D7-3FC0-3C5EDFB656AA}"/>
              </a:ext>
            </a:extLst>
          </p:cNvPr>
          <p:cNvSpPr txBox="1"/>
          <p:nvPr/>
        </p:nvSpPr>
        <p:spPr>
          <a:xfrm>
            <a:off x="666426" y="3272574"/>
            <a:ext cx="10817817" cy="1200329"/>
          </a:xfrm>
          <a:prstGeom prst="rect">
            <a:avLst/>
          </a:prstGeom>
          <a:noFill/>
        </p:spPr>
        <p:txBody>
          <a:bodyPr wrap="square">
            <a:spAutoFit/>
          </a:bodyPr>
          <a:lstStyle/>
          <a:p>
            <a:pPr algn="just"/>
            <a:r>
              <a:rPr lang="en-US" sz="2400" dirty="0">
                <a:effectLst/>
                <a:latin typeface="Times New Roman" panose="02020603050405020304" pitchFamily="18" charset="0"/>
                <a:ea typeface="Arial Unicode MS" panose="020B0604020202020204" pitchFamily="34" charset="-128"/>
              </a:rPr>
              <a:t>La danse </a:t>
            </a:r>
            <a:r>
              <a:rPr lang="en-US" sz="2400" dirty="0" err="1">
                <a:effectLst/>
                <a:latin typeface="Times New Roman" panose="02020603050405020304" pitchFamily="18" charset="0"/>
                <a:ea typeface="Arial Unicode MS" panose="020B0604020202020204" pitchFamily="34" charset="-128"/>
              </a:rPr>
              <a:t>n’échappe</a:t>
            </a:r>
            <a:r>
              <a:rPr lang="en-US" sz="2400" dirty="0">
                <a:effectLst/>
                <a:latin typeface="Times New Roman" panose="02020603050405020304" pitchFamily="18" charset="0"/>
                <a:ea typeface="Arial Unicode MS" panose="020B0604020202020204" pitchFamily="34" charset="-128"/>
              </a:rPr>
              <a:t> pas </a:t>
            </a:r>
            <a:r>
              <a:rPr lang="en-US" sz="2400" dirty="0" err="1">
                <a:effectLst/>
                <a:latin typeface="Times New Roman" panose="02020603050405020304" pitchFamily="18" charset="0"/>
                <a:ea typeface="Arial Unicode MS" panose="020B0604020202020204" pitchFamily="34" charset="-128"/>
              </a:rPr>
              <a:t>à</a:t>
            </a:r>
            <a:r>
              <a:rPr lang="en-US" sz="2400" dirty="0">
                <a:effectLst/>
                <a:latin typeface="Times New Roman" panose="02020603050405020304" pitchFamily="18" charset="0"/>
                <a:ea typeface="Arial Unicode MS" panose="020B0604020202020204" pitchFamily="34" charset="-128"/>
              </a:rPr>
              <a:t> </a:t>
            </a:r>
            <a:r>
              <a:rPr lang="en-US" sz="2400" dirty="0" err="1">
                <a:effectLst/>
                <a:latin typeface="Times New Roman" panose="02020603050405020304" pitchFamily="18" charset="0"/>
                <a:ea typeface="Arial Unicode MS" panose="020B0604020202020204" pitchFamily="34" charset="-128"/>
              </a:rPr>
              <a:t>cette</a:t>
            </a:r>
            <a:r>
              <a:rPr lang="en-US" sz="2400" dirty="0">
                <a:effectLst/>
                <a:latin typeface="Times New Roman" panose="02020603050405020304" pitchFamily="18" charset="0"/>
                <a:ea typeface="Arial Unicode MS" panose="020B0604020202020204" pitchFamily="34" charset="-128"/>
              </a:rPr>
              <a:t>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symbolique</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du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rituel</a:t>
            </a:r>
            <a:r>
              <a:rPr lang="en-US" sz="2400" dirty="0">
                <a:effectLst/>
                <a:latin typeface="Times New Roman" panose="02020603050405020304" pitchFamily="18" charset="0"/>
                <a:ea typeface="Arial Unicode MS" panose="020B0604020202020204" pitchFamily="34" charset="-128"/>
              </a:rPr>
              <a:t>. Les </a:t>
            </a:r>
            <a:r>
              <a:rPr lang="en-US" sz="2400" dirty="0" err="1">
                <a:effectLst/>
                <a:latin typeface="Times New Roman" panose="02020603050405020304" pitchFamily="18" charset="0"/>
                <a:ea typeface="Arial Unicode MS" panose="020B0604020202020204" pitchFamily="34" charset="-128"/>
              </a:rPr>
              <a:t>danses</a:t>
            </a:r>
            <a:r>
              <a:rPr lang="en-US" sz="2400" dirty="0">
                <a:effectLst/>
                <a:latin typeface="Times New Roman" panose="02020603050405020304" pitchFamily="18" charset="0"/>
                <a:ea typeface="Arial Unicode MS" panose="020B0604020202020204" pitchFamily="34" charset="-128"/>
              </a:rPr>
              <a:t> </a:t>
            </a:r>
            <a:r>
              <a:rPr lang="en-US" sz="2400" dirty="0" err="1">
                <a:effectLst/>
                <a:latin typeface="Times New Roman" panose="02020603050405020304" pitchFamily="18" charset="0"/>
                <a:ea typeface="Arial Unicode MS" panose="020B0604020202020204" pitchFamily="34" charset="-128"/>
              </a:rPr>
              <a:t>populaires</a:t>
            </a:r>
            <a:r>
              <a:rPr lang="en-US" sz="2400" dirty="0">
                <a:effectLst/>
                <a:latin typeface="Times New Roman" panose="02020603050405020304" pitchFamily="18" charset="0"/>
                <a:ea typeface="Arial Unicode MS" panose="020B0604020202020204" pitchFamily="34" charset="-128"/>
              </a:rPr>
              <a:t> et </a:t>
            </a:r>
            <a:r>
              <a:rPr lang="en-US" sz="2400" dirty="0" err="1">
                <a:effectLst/>
                <a:latin typeface="Times New Roman" panose="02020603050405020304" pitchFamily="18" charset="0"/>
                <a:ea typeface="Arial Unicode MS" panose="020B0604020202020204" pitchFamily="34" charset="-128"/>
              </a:rPr>
              <a:t>traditionnelles</a:t>
            </a:r>
            <a:r>
              <a:rPr lang="en-US" sz="2400" dirty="0">
                <a:effectLst/>
                <a:latin typeface="Times New Roman" panose="02020603050405020304" pitchFamily="18" charset="0"/>
                <a:ea typeface="Arial Unicode MS" panose="020B0604020202020204" pitchFamily="34" charset="-128"/>
              </a:rPr>
              <a:t> </a:t>
            </a:r>
            <a:r>
              <a:rPr lang="en-US" sz="2400" dirty="0" err="1">
                <a:effectLst/>
                <a:latin typeface="Times New Roman" panose="02020603050405020304" pitchFamily="18" charset="0"/>
                <a:ea typeface="Arial Unicode MS" panose="020B0604020202020204" pitchFamily="34" charset="-128"/>
              </a:rPr>
              <a:t>en</a:t>
            </a:r>
            <a:r>
              <a:rPr lang="en-US" sz="2400" dirty="0">
                <a:effectLst/>
                <a:latin typeface="Times New Roman" panose="02020603050405020304" pitchFamily="18" charset="0"/>
                <a:ea typeface="Arial Unicode MS" panose="020B0604020202020204" pitchFamily="34" charset="-128"/>
              </a:rPr>
              <a:t> </a:t>
            </a:r>
            <a:r>
              <a:rPr lang="en-US" sz="2400" dirty="0" err="1">
                <a:effectLst/>
                <a:latin typeface="Times New Roman" panose="02020603050405020304" pitchFamily="18" charset="0"/>
                <a:ea typeface="Arial Unicode MS" panose="020B0604020202020204" pitchFamily="34" charset="-128"/>
              </a:rPr>
              <a:t>sont</a:t>
            </a:r>
            <a:r>
              <a:rPr lang="en-US" sz="2400" dirty="0">
                <a:effectLst/>
                <a:latin typeface="Times New Roman" panose="02020603050405020304" pitchFamily="18" charset="0"/>
                <a:ea typeface="Arial Unicode MS" panose="020B0604020202020204" pitchFamily="34" charset="-128"/>
              </a:rPr>
              <a:t> l</a:t>
            </a:r>
            <a:r>
              <a:rPr lang="ar-SA" sz="2400" dirty="0">
                <a:effectLst/>
                <a:ea typeface="Arial Unicode MS" panose="020B0604020202020204" pitchFamily="34" charset="-128"/>
                <a:cs typeface="Times New Roman" panose="02020603050405020304" pitchFamily="18" charset="0"/>
              </a:rPr>
              <a:t>’</a:t>
            </a:r>
            <a:r>
              <a:rPr lang="en-US" sz="2400" dirty="0" err="1">
                <a:effectLst/>
                <a:latin typeface="Times New Roman" panose="02020603050405020304" pitchFamily="18" charset="0"/>
                <a:ea typeface="Arial Unicode MS" panose="020B0604020202020204" pitchFamily="34" charset="-128"/>
              </a:rPr>
              <a:t>exemple</a:t>
            </a:r>
            <a:r>
              <a:rPr lang="en-US" sz="2400" dirty="0">
                <a:effectLst/>
                <a:latin typeface="Times New Roman" panose="02020603050405020304" pitchFamily="18" charset="0"/>
                <a:ea typeface="Arial Unicode MS" panose="020B0604020202020204" pitchFamily="34" charset="-128"/>
              </a:rPr>
              <a:t>,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elles</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expriment</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la force du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collectif</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et la force d’être ensemble.</a:t>
            </a:r>
            <a:r>
              <a:rPr lang="en-US" sz="2400" dirty="0">
                <a:effectLst/>
                <a:latin typeface="Times New Roman" panose="02020603050405020304" pitchFamily="18" charset="0"/>
                <a:ea typeface="Arial Unicode MS" panose="020B0604020202020204" pitchFamily="34" charset="-128"/>
              </a:rPr>
              <a:t> Il s</a:t>
            </a:r>
            <a:r>
              <a:rPr lang="ar-SA" sz="2400" dirty="0">
                <a:effectLst/>
                <a:ea typeface="Arial Unicode MS" panose="020B0604020202020204" pitchFamily="34" charset="-128"/>
                <a:cs typeface="Times New Roman" panose="02020603050405020304" pitchFamily="18" charset="0"/>
              </a:rPr>
              <a:t>’</a:t>
            </a:r>
            <a:r>
              <a:rPr lang="en-US" sz="2400" dirty="0">
                <a:effectLst/>
                <a:latin typeface="Times New Roman" panose="02020603050405020304" pitchFamily="18" charset="0"/>
                <a:ea typeface="Arial Unicode MS" panose="020B0604020202020204" pitchFamily="34" charset="-128"/>
              </a:rPr>
              <a:t>agit de </a:t>
            </a:r>
            <a:r>
              <a:rPr lang="en-US" sz="2400" dirty="0" err="1">
                <a:effectLst/>
                <a:latin typeface="Times New Roman" panose="02020603050405020304" pitchFamily="18" charset="0"/>
                <a:ea typeface="Arial Unicode MS" panose="020B0604020202020204" pitchFamily="34" charset="-128"/>
              </a:rPr>
              <a:t>partager</a:t>
            </a:r>
            <a:r>
              <a:rPr lang="en-US" sz="2400" dirty="0">
                <a:effectLst/>
                <a:latin typeface="Times New Roman" panose="02020603050405020304" pitchFamily="18" charset="0"/>
                <a:ea typeface="Arial Unicode MS" panose="020B0604020202020204" pitchFamily="34" charset="-128"/>
              </a:rPr>
              <a:t> </a:t>
            </a:r>
            <a:r>
              <a:rPr lang="en-US" sz="2400" dirty="0" err="1">
                <a:effectLst/>
                <a:latin typeface="Times New Roman" panose="02020603050405020304" pitchFamily="18" charset="0"/>
                <a:ea typeface="Arial Unicode MS" panose="020B0604020202020204" pitchFamily="34" charset="-128"/>
              </a:rPr>
              <a:t>une</a:t>
            </a:r>
            <a:r>
              <a:rPr lang="en-US" sz="2400" dirty="0">
                <a:effectLst/>
                <a:latin typeface="Times New Roman" panose="02020603050405020304" pitchFamily="18" charset="0"/>
                <a:ea typeface="Arial Unicode MS" panose="020B0604020202020204" pitchFamily="34" charset="-128"/>
              </a:rPr>
              <a:t> </a:t>
            </a:r>
            <a:r>
              <a:rPr lang="en-US" sz="2400" dirty="0" err="1">
                <a:effectLst/>
                <a:latin typeface="Times New Roman" panose="02020603050405020304" pitchFamily="18" charset="0"/>
                <a:ea typeface="Arial Unicode MS" panose="020B0604020202020204" pitchFamily="34" charset="-128"/>
              </a:rPr>
              <a:t>émotion</a:t>
            </a:r>
            <a:r>
              <a:rPr lang="en-US" sz="2400" dirty="0">
                <a:effectLst/>
                <a:latin typeface="Times New Roman" panose="02020603050405020304" pitchFamily="18" charset="0"/>
                <a:ea typeface="Arial Unicode MS" panose="020B0604020202020204" pitchFamily="34" charset="-128"/>
              </a:rPr>
              <a:t> collective. </a:t>
            </a:r>
            <a:endParaRPr lang="fr-FR" sz="2400" dirty="0"/>
          </a:p>
        </p:txBody>
      </p:sp>
      <p:sp>
        <p:nvSpPr>
          <p:cNvPr id="9" name="ZoneTexte 8">
            <a:extLst>
              <a:ext uri="{FF2B5EF4-FFF2-40B4-BE49-F238E27FC236}">
                <a16:creationId xmlns:a16="http://schemas.microsoft.com/office/drawing/2014/main" id="{A8F9D101-E5A1-C45E-5AA3-6BDA9F2CFABD}"/>
              </a:ext>
            </a:extLst>
          </p:cNvPr>
          <p:cNvSpPr txBox="1"/>
          <p:nvPr/>
        </p:nvSpPr>
        <p:spPr>
          <a:xfrm>
            <a:off x="752312" y="4760215"/>
            <a:ext cx="10646043" cy="1569660"/>
          </a:xfrm>
          <a:prstGeom prst="rect">
            <a:avLst/>
          </a:prstGeom>
          <a:noFill/>
        </p:spPr>
        <p:txBody>
          <a:bodyPr wrap="square">
            <a:spAutoFit/>
          </a:bodyPr>
          <a:lstStyle/>
          <a:p>
            <a:pPr algn="just"/>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En</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faisant</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vivre un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processus</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de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création</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artistique</a:t>
            </a:r>
            <a:r>
              <a:rPr lang="en-US" sz="2400" dirty="0">
                <a:effectLst/>
                <a:latin typeface="Times New Roman" panose="02020603050405020304" pitchFamily="18" charset="0"/>
                <a:ea typeface="Arial Unicode MS" panose="020B0604020202020204" pitchFamily="34" charset="-128"/>
              </a:rPr>
              <a:t>, </a:t>
            </a:r>
            <a:r>
              <a:rPr lang="en-US" sz="2400" dirty="0" err="1">
                <a:effectLst/>
                <a:latin typeface="Times New Roman" panose="02020603050405020304" pitchFamily="18" charset="0"/>
                <a:ea typeface="Arial Unicode MS" panose="020B0604020202020204" pitchFamily="34" charset="-128"/>
              </a:rPr>
              <a:t>l’enseignant</a:t>
            </a:r>
            <a:r>
              <a:rPr lang="en-US" sz="2400" dirty="0">
                <a:effectLst/>
                <a:latin typeface="Times New Roman" panose="02020603050405020304" pitchFamily="18" charset="0"/>
                <a:ea typeface="Arial Unicode MS" panose="020B0604020202020204" pitchFamily="34" charset="-128"/>
              </a:rPr>
              <a:t> </a:t>
            </a:r>
            <a:r>
              <a:rPr lang="en-US" sz="2400" dirty="0" err="1">
                <a:effectLst/>
                <a:latin typeface="Times New Roman" panose="02020603050405020304" pitchFamily="18" charset="0"/>
                <a:ea typeface="Arial Unicode MS" panose="020B0604020202020204" pitchFamily="34" charset="-128"/>
              </a:rPr>
              <a:t>d’EPS</a:t>
            </a:r>
            <a:r>
              <a:rPr lang="en-US" sz="2400" dirty="0">
                <a:effectLst/>
                <a:latin typeface="Times New Roman" panose="02020603050405020304" pitchFamily="18" charset="0"/>
                <a:ea typeface="Arial Unicode MS" panose="020B0604020202020204" pitchFamily="34" charset="-128"/>
              </a:rPr>
              <a:t> </a:t>
            </a:r>
            <a:r>
              <a:rPr lang="en-US" sz="2400" dirty="0" err="1">
                <a:effectLst/>
                <a:latin typeface="Times New Roman" panose="02020603050405020304" pitchFamily="18" charset="0"/>
                <a:ea typeface="Arial Unicode MS" panose="020B0604020202020204" pitchFamily="34" charset="-128"/>
              </a:rPr>
              <a:t>permet</a:t>
            </a:r>
            <a:r>
              <a:rPr lang="en-US" sz="2400" dirty="0">
                <a:effectLst/>
                <a:latin typeface="Times New Roman" panose="02020603050405020304" pitchFamily="18" charset="0"/>
                <a:ea typeface="Arial Unicode MS" panose="020B0604020202020204" pitchFamily="34" charset="-128"/>
              </a:rPr>
              <a:t> aux </a:t>
            </a:r>
            <a:r>
              <a:rPr lang="en-US" sz="2400" dirty="0" err="1">
                <a:effectLst/>
                <a:latin typeface="Times New Roman" panose="02020603050405020304" pitchFamily="18" charset="0"/>
                <a:ea typeface="Arial Unicode MS" panose="020B0604020202020204" pitchFamily="34" charset="-128"/>
              </a:rPr>
              <a:t>élèves</a:t>
            </a:r>
            <a:r>
              <a:rPr lang="en-US" sz="2400" dirty="0">
                <a:effectLst/>
                <a:latin typeface="Times New Roman" panose="02020603050405020304" pitchFamily="18" charset="0"/>
                <a:ea typeface="Arial Unicode MS" panose="020B0604020202020204" pitchFamily="34" charset="-128"/>
              </a:rPr>
              <a:t> </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de se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distancier</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du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réel</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en</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rentrant</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dans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une</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dimension plus </a:t>
            </a:r>
            <a:r>
              <a:rPr lang="en-US" sz="2400" dirty="0" err="1">
                <a:solidFill>
                  <a:schemeClr val="accent1">
                    <a:lumMod val="75000"/>
                  </a:schemeClr>
                </a:solidFill>
                <a:effectLst/>
                <a:latin typeface="Times New Roman" panose="02020603050405020304" pitchFamily="18" charset="0"/>
                <a:ea typeface="Arial Unicode MS" panose="020B0604020202020204" pitchFamily="34" charset="-128"/>
              </a:rPr>
              <a:t>symbolique</a:t>
            </a:r>
            <a:r>
              <a:rPr lang="en-US" sz="2400" dirty="0">
                <a:solidFill>
                  <a:schemeClr val="accent1">
                    <a:lumMod val="75000"/>
                  </a:schemeClr>
                </a:solidFill>
                <a:effectLst/>
                <a:latin typeface="Times New Roman" panose="02020603050405020304" pitchFamily="18" charset="0"/>
                <a:ea typeface="Arial Unicode MS" panose="020B0604020202020204" pitchFamily="34" charset="-128"/>
              </a:rPr>
              <a:t> </a:t>
            </a:r>
            <a:r>
              <a:rPr lang="en-US" sz="2400" dirty="0">
                <a:effectLst/>
                <a:latin typeface="Times New Roman" panose="02020603050405020304" pitchFamily="18" charset="0"/>
                <a:ea typeface="Arial Unicode MS" panose="020B0604020202020204" pitchFamily="34" charset="-128"/>
              </a:rPr>
              <a:t>de </a:t>
            </a:r>
            <a:r>
              <a:rPr lang="en-US" sz="2400" dirty="0" err="1">
                <a:effectLst/>
                <a:latin typeface="Times New Roman" panose="02020603050405020304" pitchFamily="18" charset="0"/>
                <a:ea typeface="Arial Unicode MS" panose="020B0604020202020204" pitchFamily="34" charset="-128"/>
              </a:rPr>
              <a:t>leurs</a:t>
            </a:r>
            <a:r>
              <a:rPr lang="en-US" sz="2400" dirty="0">
                <a:effectLst/>
                <a:latin typeface="Times New Roman" panose="02020603050405020304" pitchFamily="18" charset="0"/>
                <a:ea typeface="Arial Unicode MS" panose="020B0604020202020204" pitchFamily="34" charset="-128"/>
              </a:rPr>
              <a:t> actions </a:t>
            </a:r>
            <a:r>
              <a:rPr lang="en-US" sz="2400" dirty="0" err="1">
                <a:effectLst/>
                <a:latin typeface="Times New Roman" panose="02020603050405020304" pitchFamily="18" charset="0"/>
                <a:ea typeface="Arial Unicode MS" panose="020B0604020202020204" pitchFamily="34" charset="-128"/>
              </a:rPr>
              <a:t>qu’elles</a:t>
            </a:r>
            <a:r>
              <a:rPr lang="en-US" sz="2400" dirty="0">
                <a:effectLst/>
                <a:latin typeface="Times New Roman" panose="02020603050405020304" pitchFamily="18" charset="0"/>
                <a:ea typeface="Arial Unicode MS" panose="020B0604020202020204" pitchFamily="34" charset="-128"/>
              </a:rPr>
              <a:t> </a:t>
            </a:r>
            <a:r>
              <a:rPr lang="en-US" sz="2400" dirty="0" err="1">
                <a:effectLst/>
                <a:latin typeface="Times New Roman" panose="02020603050405020304" pitchFamily="18" charset="0"/>
                <a:ea typeface="Arial Unicode MS" panose="020B0604020202020204" pitchFamily="34" charset="-128"/>
              </a:rPr>
              <a:t>soient</a:t>
            </a:r>
            <a:r>
              <a:rPr lang="en-US" sz="2400" dirty="0">
                <a:effectLst/>
                <a:latin typeface="Times New Roman" panose="02020603050405020304" pitchFamily="18" charset="0"/>
                <a:ea typeface="Arial Unicode MS" panose="020B0604020202020204" pitchFamily="34" charset="-128"/>
              </a:rPr>
              <a:t> de </a:t>
            </a:r>
            <a:r>
              <a:rPr lang="en-US" sz="2400" dirty="0" err="1">
                <a:effectLst/>
                <a:latin typeface="Times New Roman" panose="02020603050405020304" pitchFamily="18" charset="0"/>
                <a:ea typeface="Arial Unicode MS" panose="020B0604020202020204" pitchFamily="34" charset="-128"/>
              </a:rPr>
              <a:t>l’ordre</a:t>
            </a:r>
            <a:r>
              <a:rPr lang="en-US" sz="2400" dirty="0">
                <a:effectLst/>
                <a:latin typeface="Times New Roman" panose="02020603050405020304" pitchFamily="18" charset="0"/>
                <a:ea typeface="Arial Unicode MS" panose="020B0604020202020204" pitchFamily="34" charset="-128"/>
              </a:rPr>
              <a:t> de la manipulation </a:t>
            </a:r>
            <a:r>
              <a:rPr lang="en-US" sz="2400" dirty="0" err="1">
                <a:effectLst/>
                <a:latin typeface="Times New Roman" panose="02020603050405020304" pitchFamily="18" charset="0"/>
                <a:ea typeface="Arial Unicode MS" panose="020B0604020202020204" pitchFamily="34" charset="-128"/>
              </a:rPr>
              <a:t>d’objet</a:t>
            </a:r>
            <a:r>
              <a:rPr lang="en-US" sz="2400" dirty="0">
                <a:effectLst/>
                <a:latin typeface="Times New Roman" panose="02020603050405020304" pitchFamily="18" charset="0"/>
                <a:ea typeface="Arial Unicode MS" panose="020B0604020202020204" pitchFamily="34" charset="-128"/>
              </a:rPr>
              <a:t>, de la </a:t>
            </a:r>
            <a:r>
              <a:rPr lang="en-US" sz="2400" dirty="0" err="1">
                <a:effectLst/>
                <a:latin typeface="Times New Roman" panose="02020603050405020304" pitchFamily="18" charset="0"/>
                <a:ea typeface="Arial Unicode MS" panose="020B0604020202020204" pitchFamily="34" charset="-128"/>
              </a:rPr>
              <a:t>réalisation</a:t>
            </a:r>
            <a:r>
              <a:rPr lang="en-US" sz="2400" dirty="0">
                <a:effectLst/>
                <a:latin typeface="Times New Roman" panose="02020603050405020304" pitchFamily="18" charset="0"/>
                <a:ea typeface="Arial Unicode MS" panose="020B0604020202020204" pitchFamily="34" charset="-128"/>
              </a:rPr>
              <a:t> de </a:t>
            </a:r>
            <a:r>
              <a:rPr lang="en-US" sz="2400" dirty="0" err="1">
                <a:effectLst/>
                <a:latin typeface="Times New Roman" panose="02020603050405020304" pitchFamily="18" charset="0"/>
                <a:ea typeface="Arial Unicode MS" panose="020B0604020202020204" pitchFamily="34" charset="-128"/>
              </a:rPr>
              <a:t>mouvement</a:t>
            </a:r>
            <a:r>
              <a:rPr lang="en-US" sz="2400" dirty="0">
                <a:effectLst/>
                <a:latin typeface="Times New Roman" panose="02020603050405020304" pitchFamily="18" charset="0"/>
                <a:ea typeface="Arial Unicode MS" panose="020B0604020202020204" pitchFamily="34" charset="-128"/>
              </a:rPr>
              <a:t> </a:t>
            </a:r>
            <a:r>
              <a:rPr lang="en-US" sz="2400" dirty="0" err="1">
                <a:effectLst/>
                <a:latin typeface="Times New Roman" panose="02020603050405020304" pitchFamily="18" charset="0"/>
                <a:ea typeface="Arial Unicode MS" panose="020B0604020202020204" pitchFamily="34" charset="-128"/>
              </a:rPr>
              <a:t>ou</a:t>
            </a:r>
            <a:r>
              <a:rPr lang="en-US" sz="2400" dirty="0">
                <a:effectLst/>
                <a:latin typeface="Times New Roman" panose="02020603050405020304" pitchFamily="18" charset="0"/>
                <a:ea typeface="Arial Unicode MS" panose="020B0604020202020204" pitchFamily="34" charset="-128"/>
              </a:rPr>
              <a:t> bien encore de </a:t>
            </a:r>
            <a:r>
              <a:rPr lang="en-US" sz="2400" dirty="0" err="1">
                <a:effectLst/>
                <a:latin typeface="Times New Roman" panose="02020603050405020304" pitchFamily="18" charset="0"/>
                <a:ea typeface="Arial Unicode MS" panose="020B0604020202020204" pitchFamily="34" charset="-128"/>
              </a:rPr>
              <a:t>l’élaboration</a:t>
            </a:r>
            <a:r>
              <a:rPr lang="en-US" sz="2400" dirty="0">
                <a:effectLst/>
                <a:latin typeface="Times New Roman" panose="02020603050405020304" pitchFamily="18" charset="0"/>
                <a:ea typeface="Arial Unicode MS" panose="020B0604020202020204" pitchFamily="34" charset="-128"/>
              </a:rPr>
              <a:t> de figures </a:t>
            </a:r>
            <a:r>
              <a:rPr lang="en-US" sz="2400" dirty="0" err="1">
                <a:effectLst/>
                <a:latin typeface="Times New Roman" panose="02020603050405020304" pitchFamily="18" charset="0"/>
                <a:ea typeface="Arial Unicode MS" panose="020B0604020202020204" pitchFamily="34" charset="-128"/>
              </a:rPr>
              <a:t>acrobatiques</a:t>
            </a:r>
            <a:r>
              <a:rPr lang="en-US" sz="2400" dirty="0">
                <a:effectLst/>
                <a:latin typeface="Times New Roman" panose="02020603050405020304" pitchFamily="18" charset="0"/>
                <a:ea typeface="Arial Unicode MS" panose="020B0604020202020204" pitchFamily="34" charset="-128"/>
              </a:rPr>
              <a:t>. </a:t>
            </a:r>
            <a:endParaRPr lang="fr-FR" sz="2400" dirty="0"/>
          </a:p>
        </p:txBody>
      </p:sp>
    </p:spTree>
    <p:extLst>
      <p:ext uri="{BB962C8B-B14F-4D97-AF65-F5344CB8AC3E}">
        <p14:creationId xmlns:p14="http://schemas.microsoft.com/office/powerpoint/2010/main" val="171581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6A87902-46B8-A38E-C2CF-5A3E69911488}"/>
              </a:ext>
            </a:extLst>
          </p:cNvPr>
          <p:cNvSpPr txBox="1"/>
          <p:nvPr/>
        </p:nvSpPr>
        <p:spPr>
          <a:xfrm>
            <a:off x="0" y="0"/>
            <a:ext cx="12112978" cy="579967"/>
          </a:xfrm>
          <a:prstGeom prst="rect">
            <a:avLst/>
          </a:prstGeom>
          <a:solidFill>
            <a:schemeClr val="accent6">
              <a:lumMod val="20000"/>
              <a:lumOff val="80000"/>
            </a:schemeClr>
          </a:solidFill>
        </p:spPr>
        <p:txBody>
          <a:bodyPr wrap="square">
            <a:spAutoFit/>
          </a:bodyPr>
          <a:lstStyle/>
          <a:p>
            <a:pPr lvl="0" algn="just">
              <a:lnSpc>
                <a:spcPct val="150000"/>
              </a:lnSpc>
              <a:spcBef>
                <a:spcPts val="600"/>
              </a:spcBef>
            </a:pPr>
            <a:r>
              <a:rPr lang="fr-FR" sz="2400" b="1" spc="75" dirty="0">
                <a:solidFill>
                  <a:srgbClr val="000000"/>
                </a:solidFill>
                <a:effectLst/>
                <a:latin typeface="Times New Roman" panose="02020603050405020304" pitchFamily="18" charset="0"/>
                <a:ea typeface="Times New Roman" panose="02020603050405020304" pitchFamily="18" charset="0"/>
              </a:rPr>
              <a:t>b. </a:t>
            </a:r>
            <a:r>
              <a:rPr lang="fr-FR" sz="2400" b="1" spc="75" dirty="0">
                <a:solidFill>
                  <a:srgbClr val="000000"/>
                </a:solidFill>
                <a:latin typeface="Times New Roman" panose="02020603050405020304" pitchFamily="18" charset="0"/>
                <a:ea typeface="Times New Roman" panose="02020603050405020304" pitchFamily="18" charset="0"/>
              </a:rPr>
              <a:t>les dimensions prioritaires structurant l’activité adaptative d’un pratiquant</a:t>
            </a:r>
            <a:endParaRPr lang="fr-FR" sz="2400" b="1" spc="75" dirty="0">
              <a:solidFill>
                <a:srgbClr val="243F60"/>
              </a:solidFill>
              <a:effectLst/>
              <a:latin typeface="Times New Roman" panose="02020603050405020304" pitchFamily="18" charset="0"/>
              <a:ea typeface="Times New Roman" panose="02020603050405020304" pitchFamily="18" charset="0"/>
            </a:endParaRPr>
          </a:p>
        </p:txBody>
      </p:sp>
      <p:sp>
        <p:nvSpPr>
          <p:cNvPr id="5" name="ZoneTexte 4">
            <a:extLst>
              <a:ext uri="{FF2B5EF4-FFF2-40B4-BE49-F238E27FC236}">
                <a16:creationId xmlns:a16="http://schemas.microsoft.com/office/drawing/2014/main" id="{FEF9E461-DAA6-3E2F-BD6F-5792EC018E26}"/>
              </a:ext>
            </a:extLst>
          </p:cNvPr>
          <p:cNvSpPr txBox="1"/>
          <p:nvPr/>
        </p:nvSpPr>
        <p:spPr>
          <a:xfrm>
            <a:off x="420623" y="531676"/>
            <a:ext cx="10991088" cy="978538"/>
          </a:xfrm>
          <a:prstGeom prst="rect">
            <a:avLst/>
          </a:prstGeom>
          <a:noFill/>
        </p:spPr>
        <p:txBody>
          <a:bodyPr wrap="square">
            <a:spAutoFit/>
          </a:bodyPr>
          <a:lstStyle/>
          <a:p>
            <a:pPr algn="ctr">
              <a:lnSpc>
                <a:spcPct val="115000"/>
              </a:lnSpc>
            </a:pPr>
            <a:r>
              <a:rPr lang="fr-FR" sz="2400" dirty="0">
                <a:solidFill>
                  <a:srgbClr val="000000"/>
                </a:solidFill>
                <a:uFill>
                  <a:solidFill>
                    <a:srgbClr val="000000"/>
                  </a:solidFill>
                </a:uFill>
                <a:latin typeface="Times New Roman" panose="02020603050405020304" pitchFamily="18" charset="0"/>
                <a:ea typeface="Times New Roman" panose="02020603050405020304" pitchFamily="18" charset="0"/>
              </a:rPr>
              <a:t>O</a:t>
            </a:r>
            <a:r>
              <a:rPr lang="fr-FR" sz="24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n peut </a:t>
            </a:r>
            <a:r>
              <a:rPr lang="fr-FR" sz="28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identifier</a:t>
            </a:r>
            <a:r>
              <a:rPr lang="fr-FR" sz="24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 trois grandes dimensions organisant les pratiquants d’une ECC: exemple </a:t>
            </a:r>
            <a:r>
              <a:rPr lang="fr-FR" sz="2400" dirty="0">
                <a:solidFill>
                  <a:srgbClr val="000000"/>
                </a:solidFill>
                <a:uFill>
                  <a:solidFill>
                    <a:srgbClr val="000000"/>
                  </a:solidFill>
                </a:uFill>
                <a:latin typeface="Times New Roman" panose="02020603050405020304" pitchFamily="18" charset="0"/>
                <a:ea typeface="Times New Roman" panose="02020603050405020304" pitchFamily="18" charset="0"/>
              </a:rPr>
              <a:t>dans l’ECC3 : arts du mouvement</a:t>
            </a:r>
            <a:endParaRPr lang="fr-FR" sz="24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p:txBody>
      </p:sp>
      <p:sp>
        <p:nvSpPr>
          <p:cNvPr id="4" name="ZoneTexte 3">
            <a:extLst>
              <a:ext uri="{FF2B5EF4-FFF2-40B4-BE49-F238E27FC236}">
                <a16:creationId xmlns:a16="http://schemas.microsoft.com/office/drawing/2014/main" id="{1527670C-62C6-236F-452F-C79CF98FD040}"/>
              </a:ext>
            </a:extLst>
          </p:cNvPr>
          <p:cNvSpPr txBox="1"/>
          <p:nvPr/>
        </p:nvSpPr>
        <p:spPr>
          <a:xfrm>
            <a:off x="541867" y="2845525"/>
            <a:ext cx="11350752" cy="1869038"/>
          </a:xfrm>
          <a:prstGeom prst="rect">
            <a:avLst/>
          </a:prstGeom>
          <a:noFill/>
        </p:spPr>
        <p:txBody>
          <a:bodyPr wrap="square">
            <a:spAutoFit/>
          </a:bodyPr>
          <a:lstStyle/>
          <a:p>
            <a:pPr algn="just">
              <a:lnSpc>
                <a:spcPct val="115000"/>
              </a:lnSpc>
            </a:pPr>
            <a:r>
              <a:rPr lang="fr-FR" sz="2200" b="1" u="sng"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Dimension 2 :</a:t>
            </a:r>
            <a:r>
              <a:rPr lang="fr-FR" sz="22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 </a:t>
            </a:r>
            <a:r>
              <a:rPr lang="fr-FR" sz="2200" b="1"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Interpréter :</a:t>
            </a:r>
            <a:r>
              <a:rPr lang="fr-FR" sz="22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 </a:t>
            </a:r>
          </a:p>
          <a:p>
            <a:pPr algn="just">
              <a:lnSpc>
                <a:spcPct val="115000"/>
              </a:lnSpc>
            </a:pPr>
            <a:r>
              <a:rPr lang="fr-FR" sz="20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Il y a un double aspect lié à la question de l’interprétation :</a:t>
            </a:r>
          </a:p>
          <a:p>
            <a:pPr algn="just">
              <a:lnSpc>
                <a:spcPct val="115000"/>
              </a:lnSpc>
            </a:pPr>
            <a:r>
              <a:rPr lang="fr-FR" sz="20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 celui qui renvoie à la précision, à la maîtrise (espace, temps, corps et  énergie) des formes gestuelles, </a:t>
            </a:r>
          </a:p>
          <a:p>
            <a:pPr algn="just">
              <a:lnSpc>
                <a:spcPct val="115000"/>
              </a:lnSpc>
            </a:pPr>
            <a:r>
              <a:rPr lang="fr-FR" sz="20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-celui qui fait qu’un élève Incarne un rôle, interprète un personnage, assumer une présence, un regard... </a:t>
            </a:r>
          </a:p>
          <a:p>
            <a:pPr algn="just">
              <a:lnSpc>
                <a:spcPct val="115000"/>
              </a:lnSpc>
            </a:pPr>
            <a:r>
              <a:rPr lang="fr-FR" sz="20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L’idée étant de passer d’un élève auteur de son mouvement à un élève interprète de son mouvement</a:t>
            </a:r>
          </a:p>
        </p:txBody>
      </p:sp>
      <p:sp>
        <p:nvSpPr>
          <p:cNvPr id="6" name="ZoneTexte 5">
            <a:extLst>
              <a:ext uri="{FF2B5EF4-FFF2-40B4-BE49-F238E27FC236}">
                <a16:creationId xmlns:a16="http://schemas.microsoft.com/office/drawing/2014/main" id="{03926B8A-6974-D2E2-65A4-71D20EEF9ED7}"/>
              </a:ext>
            </a:extLst>
          </p:cNvPr>
          <p:cNvSpPr txBox="1"/>
          <p:nvPr/>
        </p:nvSpPr>
        <p:spPr>
          <a:xfrm>
            <a:off x="602489" y="1804677"/>
            <a:ext cx="11229508" cy="774636"/>
          </a:xfrm>
          <a:prstGeom prst="rect">
            <a:avLst/>
          </a:prstGeom>
          <a:noFill/>
        </p:spPr>
        <p:txBody>
          <a:bodyPr wrap="square">
            <a:spAutoFit/>
          </a:bodyPr>
          <a:lstStyle/>
          <a:p>
            <a:pPr algn="just">
              <a:lnSpc>
                <a:spcPct val="115000"/>
              </a:lnSpc>
            </a:pPr>
            <a:r>
              <a:rPr lang="fr-FR" sz="2200" b="1" u="sng"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Dimension </a:t>
            </a:r>
            <a:r>
              <a:rPr lang="fr-FR" sz="2200" b="1" u="sng"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rPr>
              <a:t> 1</a:t>
            </a:r>
            <a:r>
              <a:rPr lang="fr-FR" sz="22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rPr>
              <a:t> : Mettre en jeu son corps dans tous ses états en lien avec un projet expressif. </a:t>
            </a:r>
          </a:p>
          <a:p>
            <a:pPr algn="just">
              <a:lnSpc>
                <a:spcPct val="115000"/>
              </a:lnSpc>
            </a:pPr>
            <a:endParaRPr lang="fr-FR" sz="1800" b="1" u="sng" dirty="0">
              <a:solidFill>
                <a:srgbClr val="000000"/>
              </a:solidFill>
              <a:uFill>
                <a:solidFill>
                  <a:srgbClr val="000000"/>
                </a:solidFill>
              </a:uFill>
              <a:latin typeface="Times New Roman" panose="02020603050405020304" pitchFamily="18" charset="0"/>
              <a:ea typeface="Arial Unicode MS" panose="020B0604020202020204" pitchFamily="34" charset="-128"/>
            </a:endParaRPr>
          </a:p>
        </p:txBody>
      </p:sp>
      <p:sp>
        <p:nvSpPr>
          <p:cNvPr id="8" name="ZoneTexte 7">
            <a:extLst>
              <a:ext uri="{FF2B5EF4-FFF2-40B4-BE49-F238E27FC236}">
                <a16:creationId xmlns:a16="http://schemas.microsoft.com/office/drawing/2014/main" id="{A8C321A1-C476-544C-9C42-F41CAD1E36CF}"/>
              </a:ext>
            </a:extLst>
          </p:cNvPr>
          <p:cNvSpPr txBox="1"/>
          <p:nvPr/>
        </p:nvSpPr>
        <p:spPr>
          <a:xfrm>
            <a:off x="520757" y="5368093"/>
            <a:ext cx="11150486" cy="1332481"/>
          </a:xfrm>
          <a:prstGeom prst="rect">
            <a:avLst/>
          </a:prstGeom>
          <a:noFill/>
        </p:spPr>
        <p:txBody>
          <a:bodyPr wrap="square">
            <a:spAutoFit/>
          </a:bodyPr>
          <a:lstStyle/>
          <a:p>
            <a:pPr algn="just">
              <a:lnSpc>
                <a:spcPct val="115000"/>
              </a:lnSpc>
            </a:pPr>
            <a:r>
              <a:rPr lang="fr-FR" sz="2400" b="1" u="sng"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Dimension 3</a:t>
            </a:r>
            <a:r>
              <a:rPr lang="fr-FR" sz="2400" b="1"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 :</a:t>
            </a:r>
            <a:r>
              <a:rPr lang="fr-FR" sz="24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 </a:t>
            </a:r>
            <a:r>
              <a:rPr lang="fr-FR" sz="2400" b="1"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Communiquer :</a:t>
            </a:r>
            <a:r>
              <a:rPr lang="fr-FR" sz="24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 </a:t>
            </a:r>
          </a:p>
          <a:p>
            <a:pPr algn="just">
              <a:lnSpc>
                <a:spcPct val="115000"/>
              </a:lnSpc>
            </a:pPr>
            <a:r>
              <a:rPr lang="fr-FR" sz="2400" dirty="0">
                <a:solidFill>
                  <a:srgbClr val="000000"/>
                </a:solidFill>
                <a:uFill>
                  <a:solidFill>
                    <a:srgbClr val="000000"/>
                  </a:solidFill>
                </a:uFill>
                <a:latin typeface="Times New Roman" panose="02020603050405020304" pitchFamily="18" charset="0"/>
                <a:ea typeface="Times New Roman" panose="02020603050405020304" pitchFamily="18" charset="0"/>
              </a:rPr>
              <a:t>D</a:t>
            </a:r>
            <a:r>
              <a:rPr lang="fr-FR" sz="2400" dirty="0">
                <a:ln>
                  <a:noFill/>
                </a:ln>
                <a:solidFill>
                  <a:srgbClr val="000000"/>
                </a:solidFill>
                <a:effectLst/>
                <a:uFill>
                  <a:solidFill>
                    <a:srgbClr val="000000"/>
                  </a:solidFill>
                </a:uFill>
                <a:latin typeface="Times New Roman" panose="02020603050405020304" pitchFamily="18" charset="0"/>
                <a:ea typeface="Times New Roman" panose="02020603050405020304" pitchFamily="18" charset="0"/>
              </a:rPr>
              <a:t>onner à voir une production corporelle. Transmettre et recevoir des émotions en lien avec le projet expressif des élèves. </a:t>
            </a:r>
          </a:p>
        </p:txBody>
      </p:sp>
    </p:spTree>
    <p:extLst>
      <p:ext uri="{BB962C8B-B14F-4D97-AF65-F5344CB8AC3E}">
        <p14:creationId xmlns:p14="http://schemas.microsoft.com/office/powerpoint/2010/main" val="1153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720498F-A20F-2AB3-F577-3B33719122C0}"/>
              </a:ext>
            </a:extLst>
          </p:cNvPr>
          <p:cNvSpPr>
            <a:spLocks noGrp="1"/>
          </p:cNvSpPr>
          <p:nvPr>
            <p:ph idx="1"/>
          </p:nvPr>
        </p:nvSpPr>
        <p:spPr>
          <a:xfrm>
            <a:off x="274319" y="1219200"/>
            <a:ext cx="11703192" cy="5518483"/>
          </a:xfrm>
        </p:spPr>
        <p:txBody>
          <a:bodyPr>
            <a:noAutofit/>
          </a:bodyPr>
          <a:lstStyle/>
          <a:p>
            <a:pPr marL="0" indent="0" algn="ctr">
              <a:buNone/>
            </a:pPr>
            <a:r>
              <a:rPr lang="fr-FR" sz="2000" b="1" dirty="0">
                <a:solidFill>
                  <a:srgbClr val="00B0F0"/>
                </a:solidFill>
                <a:latin typeface="Calibri" panose="020F0502020204030204" pitchFamily="34" charset="0"/>
                <a:ea typeface="Calibri" panose="020F0502020204030204" pitchFamily="34" charset="0"/>
                <a:cs typeface="Arial" panose="020B0604020202020204" pitchFamily="34" charset="0"/>
              </a:rPr>
              <a:t>N</a:t>
            </a:r>
            <a:r>
              <a:rPr lang="fr-FR" sz="20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ous avons fait le choix de ne retenir que 6 types d’expériences corporelles et culturelles (ECC) pour regrouper les APSA e EPS</a:t>
            </a:r>
          </a:p>
          <a:p>
            <a:pPr marL="0" indent="0" algn="ctr">
              <a:buNone/>
            </a:pPr>
            <a:r>
              <a:rPr lang="fr-FR" sz="2800" dirty="0">
                <a:effectLst/>
                <a:latin typeface="Calibri" panose="020F0502020204030204" pitchFamily="34" charset="0"/>
                <a:ea typeface="Calibri" panose="020F0502020204030204" pitchFamily="34" charset="0"/>
                <a:cs typeface="Arial" panose="020B0604020202020204" pitchFamily="34" charset="0"/>
              </a:rPr>
              <a:t>ECC1= Dépassement./Performance </a:t>
            </a:r>
          </a:p>
          <a:p>
            <a:pPr marL="0" indent="0" algn="ctr">
              <a:lnSpc>
                <a:spcPct val="107000"/>
              </a:lnSpc>
              <a:spcAft>
                <a:spcPts val="800"/>
              </a:spcAft>
              <a:buNone/>
            </a:pPr>
            <a:r>
              <a:rPr lang="fr-FR" sz="2800" dirty="0">
                <a:latin typeface="Calibri" panose="020F0502020204030204" pitchFamily="34" charset="0"/>
                <a:ea typeface="Calibri" panose="020F0502020204030204" pitchFamily="34" charset="0"/>
                <a:cs typeface="Arial" panose="020B0604020202020204" pitchFamily="34" charset="0"/>
              </a:rPr>
              <a:t>ECC2= Aventure (des déplacements dans un milieu incertain qui comporte un risque)</a:t>
            </a:r>
            <a:endParaRPr lang="fr-FR" dirty="0">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r>
              <a:rPr lang="fr-FR" sz="2800" dirty="0">
                <a:latin typeface="Calibri" panose="020F0502020204030204" pitchFamily="34" charset="0"/>
                <a:ea typeface="Calibri" panose="020F0502020204030204" pitchFamily="34" charset="0"/>
                <a:cs typeface="Arial" panose="020B0604020202020204" pitchFamily="34" charset="0"/>
              </a:rPr>
              <a:t>ECC3 =Arts du mouvement</a:t>
            </a:r>
            <a:endParaRPr lang="fr-FR" sz="2800" dirty="0">
              <a:effectLst/>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r>
              <a:rPr lang="fr-FR" sz="2800" dirty="0">
                <a:latin typeface="Calibri" panose="020F0502020204030204" pitchFamily="34" charset="0"/>
                <a:ea typeface="Calibri" panose="020F0502020204030204" pitchFamily="34" charset="0"/>
                <a:cs typeface="Arial" panose="020B0604020202020204" pitchFamily="34" charset="0"/>
              </a:rPr>
              <a:t>ECC4: Affrontement individuel ou collectif aux autres (rapport de force à faire basculer)</a:t>
            </a:r>
          </a:p>
          <a:p>
            <a:pPr marL="0" indent="0" algn="ctr">
              <a:lnSpc>
                <a:spcPct val="107000"/>
              </a:lnSpc>
              <a:spcAft>
                <a:spcPts val="800"/>
              </a:spcAft>
              <a:buNone/>
            </a:pPr>
            <a:r>
              <a:rPr lang="fr-FR" sz="2800" dirty="0">
                <a:effectLst/>
                <a:latin typeface="Calibri" panose="020F0502020204030204" pitchFamily="34" charset="0"/>
                <a:ea typeface="Calibri" panose="020F0502020204030204" pitchFamily="34" charset="0"/>
                <a:cs typeface="Arial" panose="020B0604020202020204" pitchFamily="34" charset="0"/>
              </a:rPr>
              <a:t>ECC5= Découverte et soin de soi</a:t>
            </a:r>
          </a:p>
          <a:p>
            <a:pPr marL="0" indent="0" algn="ctr">
              <a:lnSpc>
                <a:spcPct val="107000"/>
              </a:lnSpc>
              <a:spcAft>
                <a:spcPts val="800"/>
              </a:spcAft>
              <a:buNone/>
            </a:pPr>
            <a:r>
              <a:rPr lang="fr-FR" sz="2800" dirty="0">
                <a:latin typeface="Calibri" panose="020F0502020204030204" pitchFamily="34" charset="0"/>
                <a:ea typeface="Calibri" panose="020F0502020204030204" pitchFamily="34" charset="0"/>
                <a:cs typeface="Arial" panose="020B0604020202020204" pitchFamily="34" charset="0"/>
              </a:rPr>
              <a:t>ECC6 = L’acrobatie</a:t>
            </a:r>
            <a:endParaRPr lang="fr-FR"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AE3B554F-AECA-0E31-119A-6FEFE5BC7127}"/>
              </a:ext>
            </a:extLst>
          </p:cNvPr>
          <p:cNvSpPr txBox="1"/>
          <p:nvPr/>
        </p:nvSpPr>
        <p:spPr>
          <a:xfrm>
            <a:off x="0" y="48723"/>
            <a:ext cx="1219200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3200" dirty="0"/>
              <a:t>Quelles ECC et combien en prendre en compte en EPS </a:t>
            </a:r>
          </a:p>
          <a:p>
            <a:pPr algn="ctr"/>
            <a:r>
              <a:rPr lang="fr-FR" sz="3200" dirty="0"/>
              <a:t>pour programmer des PPSAD sur le parcours de formation?</a:t>
            </a:r>
          </a:p>
        </p:txBody>
      </p:sp>
    </p:spTree>
    <p:extLst>
      <p:ext uri="{BB962C8B-B14F-4D97-AF65-F5344CB8AC3E}">
        <p14:creationId xmlns:p14="http://schemas.microsoft.com/office/powerpoint/2010/main" val="34340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DA023B-F330-4D35-8F44-BA022346DF0F}"/>
              </a:ext>
            </a:extLst>
          </p:cNvPr>
          <p:cNvSpPr>
            <a:spLocks noGrp="1"/>
          </p:cNvSpPr>
          <p:nvPr>
            <p:ph type="title"/>
          </p:nvPr>
        </p:nvSpPr>
        <p:spPr>
          <a:xfrm>
            <a:off x="920496" y="417689"/>
            <a:ext cx="10515600" cy="5170311"/>
          </a:xfrm>
          <a:solidFill>
            <a:schemeClr val="bg2"/>
          </a:solidFill>
        </p:spPr>
        <p:txBody>
          <a:bodyPr>
            <a:normAutofit/>
          </a:bodyPr>
          <a:lstStyle/>
          <a:p>
            <a:pPr algn="ctr"/>
            <a:r>
              <a:rPr lang="fr-FR" b="1" dirty="0">
                <a:solidFill>
                  <a:schemeClr val="accent5">
                    <a:lumMod val="75000"/>
                  </a:schemeClr>
                </a:solidFill>
              </a:rPr>
              <a:t>Quelle articulation ECC et fonds culturel?</a:t>
            </a:r>
            <a:br>
              <a:rPr lang="fr-FR" b="1" dirty="0">
                <a:solidFill>
                  <a:schemeClr val="accent5">
                    <a:lumMod val="75000"/>
                  </a:schemeClr>
                </a:solidFill>
              </a:rPr>
            </a:br>
            <a:br>
              <a:rPr lang="fr-FR" dirty="0"/>
            </a:br>
            <a:r>
              <a:rPr lang="fr-FR" dirty="0"/>
              <a:t>-</a:t>
            </a:r>
            <a:r>
              <a:rPr lang="fr-FR" sz="3600" dirty="0"/>
              <a:t>L’ECC donne une </a:t>
            </a:r>
            <a:r>
              <a:rPr lang="fr-FR" sz="3600" b="1" dirty="0"/>
              <a:t>cohérence corporelle et culturelle </a:t>
            </a:r>
            <a:r>
              <a:rPr lang="fr-FR" sz="3600" dirty="0"/>
              <a:t>aux PPSAD la composant (Une épaisseur)</a:t>
            </a:r>
            <a:br>
              <a:rPr lang="fr-FR" sz="3600" dirty="0"/>
            </a:br>
            <a:br>
              <a:rPr lang="fr-FR" sz="3600" dirty="0"/>
            </a:br>
            <a:r>
              <a:rPr lang="fr-FR" sz="3600" dirty="0"/>
              <a:t>-Le fonds culturel spécifie, précise pour une PPSAD, le rapport aux autres et les grands principes techniques, tactique artistiques à prendre en compte pour cibler son enseignement</a:t>
            </a:r>
          </a:p>
        </p:txBody>
      </p:sp>
    </p:spTree>
    <p:extLst>
      <p:ext uri="{BB962C8B-B14F-4D97-AF65-F5344CB8AC3E}">
        <p14:creationId xmlns:p14="http://schemas.microsoft.com/office/powerpoint/2010/main" val="3711995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5596EE-BCDF-4191-A432-A6F1E8C9FCCC}"/>
              </a:ext>
            </a:extLst>
          </p:cNvPr>
          <p:cNvSpPr>
            <a:spLocks noGrp="1"/>
          </p:cNvSpPr>
          <p:nvPr>
            <p:ph type="title"/>
          </p:nvPr>
        </p:nvSpPr>
        <p:spPr>
          <a:xfrm>
            <a:off x="1558464" y="124990"/>
            <a:ext cx="9109536" cy="1035048"/>
          </a:xfrm>
          <a:solidFill>
            <a:schemeClr val="accent1">
              <a:lumMod val="20000"/>
              <a:lumOff val="80000"/>
            </a:schemeClr>
          </a:solidFill>
          <a:ln w="28575">
            <a:solidFill>
              <a:srgbClr val="FFFF00"/>
            </a:solidFill>
          </a:ln>
        </p:spPr>
        <p:txBody>
          <a:bodyPr>
            <a:normAutofit fontScale="90000"/>
          </a:bodyPr>
          <a:lstStyle/>
          <a:p>
            <a:pPr algn="ctr"/>
            <a:r>
              <a:rPr lang="fr-FR" sz="3100" b="1" dirty="0"/>
              <a:t>Les notions d’ECC et de fonds culturel sont complémentaires</a:t>
            </a:r>
            <a:br>
              <a:rPr lang="fr-FR" sz="2800" dirty="0"/>
            </a:br>
            <a:endParaRPr lang="fr-FR" sz="2800" dirty="0"/>
          </a:p>
        </p:txBody>
      </p:sp>
      <p:grpSp>
        <p:nvGrpSpPr>
          <p:cNvPr id="3" name="Group 7">
            <a:extLst>
              <a:ext uri="{FF2B5EF4-FFF2-40B4-BE49-F238E27FC236}">
                <a16:creationId xmlns:a16="http://schemas.microsoft.com/office/drawing/2014/main" id="{1D59B766-A326-4118-9160-D146139AA738}"/>
              </a:ext>
            </a:extLst>
          </p:cNvPr>
          <p:cNvGrpSpPr>
            <a:grpSpLocks/>
          </p:cNvGrpSpPr>
          <p:nvPr/>
        </p:nvGrpSpPr>
        <p:grpSpPr bwMode="auto">
          <a:xfrm>
            <a:off x="1835650" y="3952207"/>
            <a:ext cx="8520700" cy="2736075"/>
            <a:chOff x="275" y="2"/>
            <a:chExt cx="6568" cy="2222"/>
          </a:xfrm>
        </p:grpSpPr>
        <p:sp>
          <p:nvSpPr>
            <p:cNvPr id="4" name="Text Box 8">
              <a:extLst>
                <a:ext uri="{FF2B5EF4-FFF2-40B4-BE49-F238E27FC236}">
                  <a16:creationId xmlns:a16="http://schemas.microsoft.com/office/drawing/2014/main" id="{7E0E2D0A-5742-4853-9F85-C12152AD5A62}"/>
                </a:ext>
              </a:extLst>
            </p:cNvPr>
            <p:cNvSpPr txBox="1">
              <a:spLocks/>
            </p:cNvSpPr>
            <p:nvPr/>
          </p:nvSpPr>
          <p:spPr bwMode="auto">
            <a:xfrm>
              <a:off x="1657" y="2"/>
              <a:ext cx="3742" cy="762"/>
            </a:xfrm>
            <a:prstGeom prst="rect">
              <a:avLst/>
            </a:prstGeom>
            <a:solidFill>
              <a:srgbClr val="FFFFFF"/>
            </a:solidFill>
            <a:ln w="9360">
              <a:solidFill>
                <a:srgbClr val="000000"/>
              </a:solidFill>
              <a:miter lim="800000"/>
              <a:headEnd/>
              <a:tailEnd/>
            </a:ln>
          </p:spPr>
          <p:txBody>
            <a:bodyPr rot="0" vert="horz" wrap="square" lIns="68580" tIns="34290" rIns="68580" bIns="34290" anchor="ctr" anchorCtr="0" upright="1">
              <a:noAutofit/>
            </a:bodyPr>
            <a:lstStyle/>
            <a:p>
              <a:pPr algn="ctr"/>
              <a:r>
                <a:rPr lang="fr-FR" b="1" dirty="0">
                  <a:latin typeface="Calibri" panose="020F0502020204030204" pitchFamily="34" charset="0"/>
                  <a:ea typeface="Calibri" panose="020F0502020204030204" pitchFamily="34" charset="0"/>
                  <a:cs typeface="Arial" panose="020B0604020202020204" pitchFamily="34" charset="0"/>
                </a:rPr>
                <a:t>Les « mobiles »</a:t>
              </a:r>
              <a:r>
                <a:rPr lang="fr-FR" dirty="0">
                  <a:latin typeface="Calibri" panose="020F0502020204030204" pitchFamily="34" charset="0"/>
                  <a:ea typeface="Calibri" panose="020F0502020204030204" pitchFamily="34" charset="0"/>
                  <a:cs typeface="Arial" panose="020B0604020202020204" pitchFamily="34" charset="0"/>
                </a:rPr>
                <a:t> </a:t>
              </a:r>
              <a:br>
                <a:rPr lang="fr-FR" dirty="0">
                  <a:latin typeface="Calibri" panose="020F0502020204030204" pitchFamily="34" charset="0"/>
                  <a:ea typeface="Calibri" panose="020F0502020204030204" pitchFamily="34" charset="0"/>
                  <a:cs typeface="Arial" panose="020B0604020202020204" pitchFamily="34" charset="0"/>
                </a:rPr>
              </a:br>
              <a:r>
                <a:rPr lang="fr-FR" dirty="0">
                  <a:latin typeface="Calibri" panose="020F0502020204030204" pitchFamily="34" charset="0"/>
                  <a:ea typeface="Calibri" panose="020F0502020204030204" pitchFamily="34" charset="0"/>
                  <a:cs typeface="Arial" panose="020B0604020202020204" pitchFamily="34" charset="0"/>
                </a:rPr>
                <a:t>organisant le projet du pratiquant cultivé d’une PPSAD</a:t>
              </a:r>
            </a:p>
          </p:txBody>
        </p:sp>
        <p:sp>
          <p:nvSpPr>
            <p:cNvPr id="5" name="Text Box 9">
              <a:extLst>
                <a:ext uri="{FF2B5EF4-FFF2-40B4-BE49-F238E27FC236}">
                  <a16:creationId xmlns:a16="http://schemas.microsoft.com/office/drawing/2014/main" id="{29876476-E139-4D3C-9E83-5E0E208F7697}"/>
                </a:ext>
              </a:extLst>
            </p:cNvPr>
            <p:cNvSpPr txBox="1">
              <a:spLocks/>
            </p:cNvSpPr>
            <p:nvPr/>
          </p:nvSpPr>
          <p:spPr bwMode="auto">
            <a:xfrm>
              <a:off x="275" y="1129"/>
              <a:ext cx="2751" cy="1045"/>
            </a:xfrm>
            <a:prstGeom prst="rect">
              <a:avLst/>
            </a:prstGeom>
            <a:solidFill>
              <a:srgbClr val="FFFFFF"/>
            </a:solidFill>
            <a:ln w="9360">
              <a:solidFill>
                <a:srgbClr val="000000"/>
              </a:solidFill>
              <a:miter lim="800000"/>
              <a:headEnd/>
              <a:tailEnd/>
            </a:ln>
          </p:spPr>
          <p:txBody>
            <a:bodyPr rot="0" vert="horz" wrap="square" lIns="68580" tIns="34290" rIns="68580" bIns="34290" anchor="ctr" anchorCtr="0" upright="1">
              <a:noAutofit/>
            </a:bodyPr>
            <a:lstStyle/>
            <a:p>
              <a:pPr algn="ctr"/>
              <a:r>
                <a:rPr lang="fr-FR" b="1" dirty="0">
                  <a:latin typeface="Calibri" panose="020F0502020204030204" pitchFamily="34" charset="0"/>
                  <a:ea typeface="Calibri" panose="020F0502020204030204" pitchFamily="34" charset="0"/>
                  <a:cs typeface="Arial" panose="020B0604020202020204" pitchFamily="34" charset="0"/>
                </a:rPr>
                <a:t>Les grands principes techniques</a:t>
              </a:r>
              <a:r>
                <a:rPr lang="fr-FR" dirty="0">
                  <a:latin typeface="Calibri" panose="020F0502020204030204" pitchFamily="34" charset="0"/>
                  <a:ea typeface="Calibri" panose="020F0502020204030204" pitchFamily="34" charset="0"/>
                  <a:cs typeface="Arial" panose="020B0604020202020204" pitchFamily="34" charset="0"/>
                </a:rPr>
                <a:t>, tactiques et artistiques organisant l’activité du pratiquant dans une PPSAD</a:t>
              </a:r>
            </a:p>
            <a:p>
              <a:pPr algn="l"/>
              <a:r>
                <a:rPr lang="fr-FR" dirty="0">
                  <a:latin typeface="Calibri" panose="020F0502020204030204" pitchFamily="34" charset="0"/>
                  <a:ea typeface="Calibri" panose="020F0502020204030204" pitchFamily="34" charset="0"/>
                  <a:cs typeface="Arial" panose="020B0604020202020204" pitchFamily="34" charset="0"/>
                </a:rPr>
                <a:t> </a:t>
              </a:r>
            </a:p>
          </p:txBody>
        </p:sp>
        <p:sp>
          <p:nvSpPr>
            <p:cNvPr id="6" name="Text Box 10">
              <a:extLst>
                <a:ext uri="{FF2B5EF4-FFF2-40B4-BE49-F238E27FC236}">
                  <a16:creationId xmlns:a16="http://schemas.microsoft.com/office/drawing/2014/main" id="{8F501E0A-3BA2-4D26-8CFE-ABAA485EBF10}"/>
                </a:ext>
              </a:extLst>
            </p:cNvPr>
            <p:cNvSpPr txBox="1">
              <a:spLocks/>
            </p:cNvSpPr>
            <p:nvPr/>
          </p:nvSpPr>
          <p:spPr bwMode="auto">
            <a:xfrm>
              <a:off x="4148" y="1253"/>
              <a:ext cx="2695" cy="971"/>
            </a:xfrm>
            <a:prstGeom prst="rect">
              <a:avLst/>
            </a:prstGeom>
            <a:solidFill>
              <a:srgbClr val="FFFFFF"/>
            </a:solidFill>
            <a:ln w="9360">
              <a:solidFill>
                <a:srgbClr val="000000"/>
              </a:solidFill>
              <a:miter lim="800000"/>
              <a:headEnd/>
              <a:tailEnd/>
            </a:ln>
          </p:spPr>
          <p:txBody>
            <a:bodyPr rot="0" vert="horz" wrap="square" lIns="68580" tIns="34290" rIns="68580" bIns="34290" anchor="ctr" anchorCtr="0" upright="1">
              <a:noAutofit/>
            </a:bodyPr>
            <a:lstStyle/>
            <a:p>
              <a:pPr algn="ctr"/>
              <a:r>
                <a:rPr lang="fr-FR" b="1" dirty="0">
                  <a:solidFill>
                    <a:schemeClr val="bg1"/>
                  </a:solidFill>
                  <a:latin typeface="Calibri" panose="020F0502020204030204" pitchFamily="34" charset="0"/>
                  <a:ea typeface="Calibri" panose="020F0502020204030204" pitchFamily="34" charset="0"/>
                  <a:cs typeface="Arial" panose="020B0604020202020204" pitchFamily="34" charset="0"/>
                </a:rPr>
                <a:t>Un </a:t>
              </a:r>
              <a:r>
                <a:rPr lang="fr-FR" b="1" dirty="0">
                  <a:latin typeface="Calibri" panose="020F0502020204030204" pitchFamily="34" charset="0"/>
                  <a:ea typeface="Calibri" panose="020F0502020204030204" pitchFamily="34" charset="0"/>
                  <a:cs typeface="Arial" panose="020B0604020202020204" pitchFamily="34" charset="0"/>
                </a:rPr>
                <a:t>rapport à l’autre structurant</a:t>
              </a:r>
              <a:r>
                <a:rPr lang="fr-FR" dirty="0">
                  <a:latin typeface="Calibri" panose="020F0502020204030204" pitchFamily="34" charset="0"/>
                  <a:ea typeface="Calibri" panose="020F0502020204030204" pitchFamily="34" charset="0"/>
                  <a:cs typeface="Arial" panose="020B0604020202020204" pitchFamily="34" charset="0"/>
                </a:rPr>
                <a:t> induit par les formes de socialisation propre à la PPSAD</a:t>
              </a:r>
            </a:p>
          </p:txBody>
        </p:sp>
        <p:cxnSp>
          <p:nvCxnSpPr>
            <p:cNvPr id="7" name="Line 11">
              <a:extLst>
                <a:ext uri="{FF2B5EF4-FFF2-40B4-BE49-F238E27FC236}">
                  <a16:creationId xmlns:a16="http://schemas.microsoft.com/office/drawing/2014/main" id="{D6DE48EC-8DFD-4A8C-80BA-646D6C38B4B2}"/>
                </a:ext>
              </a:extLst>
            </p:cNvPr>
            <p:cNvCxnSpPr>
              <a:cxnSpLocks/>
            </p:cNvCxnSpPr>
            <p:nvPr/>
          </p:nvCxnSpPr>
          <p:spPr bwMode="auto">
            <a:xfrm>
              <a:off x="3154" y="1688"/>
              <a:ext cx="866" cy="0"/>
            </a:xfrm>
            <a:prstGeom prst="line">
              <a:avLst/>
            </a:prstGeom>
            <a:noFill/>
            <a:ln w="38100">
              <a:solidFill>
                <a:srgbClr val="FF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8" name="Line 12">
              <a:extLst>
                <a:ext uri="{FF2B5EF4-FFF2-40B4-BE49-F238E27FC236}">
                  <a16:creationId xmlns:a16="http://schemas.microsoft.com/office/drawing/2014/main" id="{29433ED8-C67D-4AA5-B23A-CFBB7B018C5B}"/>
                </a:ext>
              </a:extLst>
            </p:cNvPr>
            <p:cNvCxnSpPr>
              <a:cxnSpLocks/>
            </p:cNvCxnSpPr>
            <p:nvPr/>
          </p:nvCxnSpPr>
          <p:spPr bwMode="auto">
            <a:xfrm>
              <a:off x="4342" y="817"/>
              <a:ext cx="561" cy="327"/>
            </a:xfrm>
            <a:prstGeom prst="line">
              <a:avLst/>
            </a:prstGeom>
            <a:noFill/>
            <a:ln w="38100">
              <a:solidFill>
                <a:srgbClr val="FF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9" name="Line 13">
              <a:extLst>
                <a:ext uri="{FF2B5EF4-FFF2-40B4-BE49-F238E27FC236}">
                  <a16:creationId xmlns:a16="http://schemas.microsoft.com/office/drawing/2014/main" id="{C792A860-CBF4-4F75-8773-89358CDABD2B}"/>
                </a:ext>
              </a:extLst>
            </p:cNvPr>
            <p:cNvCxnSpPr>
              <a:cxnSpLocks/>
            </p:cNvCxnSpPr>
            <p:nvPr/>
          </p:nvCxnSpPr>
          <p:spPr bwMode="auto">
            <a:xfrm flipH="1">
              <a:off x="2365" y="770"/>
              <a:ext cx="561" cy="304"/>
            </a:xfrm>
            <a:prstGeom prst="line">
              <a:avLst/>
            </a:prstGeom>
            <a:noFill/>
            <a:ln w="38100">
              <a:solidFill>
                <a:srgbClr val="FF0000"/>
              </a:solidFill>
              <a:miter lim="800000"/>
              <a:headEnd type="triangle" w="med" len="med"/>
              <a:tailEnd type="triangle" w="med" len="med"/>
            </a:ln>
            <a:extLst>
              <a:ext uri="{909E8E84-426E-40DD-AFC4-6F175D3DCCD1}">
                <a14:hiddenFill xmlns:a14="http://schemas.microsoft.com/office/drawing/2010/main">
                  <a:noFill/>
                </a14:hiddenFill>
              </a:ext>
            </a:extLst>
          </p:spPr>
        </p:cxnSp>
      </p:grpSp>
      <p:grpSp>
        <p:nvGrpSpPr>
          <p:cNvPr id="10" name="Groupe 9">
            <a:extLst>
              <a:ext uri="{FF2B5EF4-FFF2-40B4-BE49-F238E27FC236}">
                <a16:creationId xmlns:a16="http://schemas.microsoft.com/office/drawing/2014/main" id="{58B2202B-D2DF-45FE-BC7A-6741048EF3C0}"/>
              </a:ext>
            </a:extLst>
          </p:cNvPr>
          <p:cNvGrpSpPr/>
          <p:nvPr/>
        </p:nvGrpSpPr>
        <p:grpSpPr>
          <a:xfrm>
            <a:off x="3022578" y="1343695"/>
            <a:ext cx="6768752" cy="1755033"/>
            <a:chOff x="0" y="-361808"/>
            <a:chExt cx="2979420" cy="1337168"/>
          </a:xfrm>
        </p:grpSpPr>
        <p:grpSp>
          <p:nvGrpSpPr>
            <p:cNvPr id="11" name="Groupe 10">
              <a:extLst>
                <a:ext uri="{FF2B5EF4-FFF2-40B4-BE49-F238E27FC236}">
                  <a16:creationId xmlns:a16="http://schemas.microsoft.com/office/drawing/2014/main" id="{6C361E82-7B14-4248-80D1-179171FAA046}"/>
                </a:ext>
              </a:extLst>
            </p:cNvPr>
            <p:cNvGrpSpPr/>
            <p:nvPr/>
          </p:nvGrpSpPr>
          <p:grpSpPr>
            <a:xfrm>
              <a:off x="0" y="0"/>
              <a:ext cx="2979420" cy="975360"/>
              <a:chOff x="0" y="0"/>
              <a:chExt cx="2979420" cy="975360"/>
            </a:xfrm>
          </p:grpSpPr>
          <p:grpSp>
            <p:nvGrpSpPr>
              <p:cNvPr id="16" name="Groupe 15">
                <a:extLst>
                  <a:ext uri="{FF2B5EF4-FFF2-40B4-BE49-F238E27FC236}">
                    <a16:creationId xmlns:a16="http://schemas.microsoft.com/office/drawing/2014/main" id="{43350167-4950-46B6-A19E-96E15D9526DE}"/>
                  </a:ext>
                </a:extLst>
              </p:cNvPr>
              <p:cNvGrpSpPr/>
              <p:nvPr/>
            </p:nvGrpSpPr>
            <p:grpSpPr>
              <a:xfrm>
                <a:off x="0" y="0"/>
                <a:ext cx="2979420" cy="975360"/>
                <a:chOff x="0" y="0"/>
                <a:chExt cx="2979420" cy="975360"/>
              </a:xfrm>
            </p:grpSpPr>
            <p:grpSp>
              <p:nvGrpSpPr>
                <p:cNvPr id="23" name="Groupe 22">
                  <a:extLst>
                    <a:ext uri="{FF2B5EF4-FFF2-40B4-BE49-F238E27FC236}">
                      <a16:creationId xmlns:a16="http://schemas.microsoft.com/office/drawing/2014/main" id="{1833EECA-C9A6-4F48-B59D-7C68938DB424}"/>
                    </a:ext>
                  </a:extLst>
                </p:cNvPr>
                <p:cNvGrpSpPr/>
                <p:nvPr/>
              </p:nvGrpSpPr>
              <p:grpSpPr>
                <a:xfrm>
                  <a:off x="0" y="0"/>
                  <a:ext cx="2979420" cy="975360"/>
                  <a:chOff x="0" y="0"/>
                  <a:chExt cx="2499360" cy="975360"/>
                </a:xfrm>
              </p:grpSpPr>
              <p:sp>
                <p:nvSpPr>
                  <p:cNvPr id="26" name="Ellipse 25">
                    <a:extLst>
                      <a:ext uri="{FF2B5EF4-FFF2-40B4-BE49-F238E27FC236}">
                        <a16:creationId xmlns:a16="http://schemas.microsoft.com/office/drawing/2014/main" id="{273DE397-9333-42EA-BCB6-38D4BC04FD7C}"/>
                      </a:ext>
                    </a:extLst>
                  </p:cNvPr>
                  <p:cNvSpPr/>
                  <p:nvPr/>
                </p:nvSpPr>
                <p:spPr>
                  <a:xfrm>
                    <a:off x="0" y="0"/>
                    <a:ext cx="2499360" cy="97536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2000"/>
                  </a:p>
                </p:txBody>
              </p:sp>
              <p:sp>
                <p:nvSpPr>
                  <p:cNvPr id="27" name="Ellipse 26">
                    <a:extLst>
                      <a:ext uri="{FF2B5EF4-FFF2-40B4-BE49-F238E27FC236}">
                        <a16:creationId xmlns:a16="http://schemas.microsoft.com/office/drawing/2014/main" id="{AFDEA652-6BDD-49FC-AA8E-241F67E79A2B}"/>
                      </a:ext>
                    </a:extLst>
                  </p:cNvPr>
                  <p:cNvSpPr/>
                  <p:nvPr/>
                </p:nvSpPr>
                <p:spPr>
                  <a:xfrm>
                    <a:off x="1036320" y="175260"/>
                    <a:ext cx="1463040" cy="64008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2000"/>
                  </a:p>
                </p:txBody>
              </p:sp>
            </p:grpSp>
            <p:sp>
              <p:nvSpPr>
                <p:cNvPr id="24" name="Zone de texte 55">
                  <a:extLst>
                    <a:ext uri="{FF2B5EF4-FFF2-40B4-BE49-F238E27FC236}">
                      <a16:creationId xmlns:a16="http://schemas.microsoft.com/office/drawing/2014/main" id="{DBDF193E-2262-450B-9C35-4A65ED312504}"/>
                    </a:ext>
                  </a:extLst>
                </p:cNvPr>
                <p:cNvSpPr txBox="1"/>
                <p:nvPr/>
              </p:nvSpPr>
              <p:spPr>
                <a:xfrm>
                  <a:off x="1636441" y="155672"/>
                  <a:ext cx="1068299" cy="363054"/>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r>
                    <a:rPr lang="fr-FR" sz="2000" dirty="0">
                      <a:latin typeface="Calibri" panose="020F0502020204030204" pitchFamily="34" charset="0"/>
                      <a:ea typeface="Calibri" panose="020F0502020204030204" pitchFamily="34" charset="0"/>
                      <a:cs typeface="Arial" panose="020B0604020202020204" pitchFamily="34" charset="0"/>
                    </a:rPr>
                    <a:t>But générique de l’activité du pratiquant</a:t>
                  </a:r>
                </a:p>
              </p:txBody>
            </p:sp>
            <p:sp>
              <p:nvSpPr>
                <p:cNvPr id="25" name="Zone de texte 56">
                  <a:extLst>
                    <a:ext uri="{FF2B5EF4-FFF2-40B4-BE49-F238E27FC236}">
                      <a16:creationId xmlns:a16="http://schemas.microsoft.com/office/drawing/2014/main" id="{BD904C47-10C3-4720-874B-17151EFD5841}"/>
                    </a:ext>
                  </a:extLst>
                </p:cNvPr>
                <p:cNvSpPr txBox="1"/>
                <p:nvPr/>
              </p:nvSpPr>
              <p:spPr>
                <a:xfrm>
                  <a:off x="250198" y="117030"/>
                  <a:ext cx="875819" cy="342318"/>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r>
                    <a:rPr lang="fr-FR" sz="2000" dirty="0">
                      <a:latin typeface="Calibri" panose="020F0502020204030204" pitchFamily="34" charset="0"/>
                      <a:ea typeface="Calibri" panose="020F0502020204030204" pitchFamily="34" charset="0"/>
                      <a:cs typeface="Arial" panose="020B0604020202020204" pitchFamily="34" charset="0"/>
                    </a:rPr>
                    <a:t>Dynamique symbolique et imaginaire</a:t>
                  </a:r>
                </a:p>
              </p:txBody>
            </p:sp>
          </p:grpSp>
          <p:sp>
            <p:nvSpPr>
              <p:cNvPr id="14" name="Flèche : courbe vers le bas 13">
                <a:extLst>
                  <a:ext uri="{FF2B5EF4-FFF2-40B4-BE49-F238E27FC236}">
                    <a16:creationId xmlns:a16="http://schemas.microsoft.com/office/drawing/2014/main" id="{03203F23-C4C6-46EF-91AB-4FE231C1F658}"/>
                  </a:ext>
                </a:extLst>
              </p:cNvPr>
              <p:cNvSpPr/>
              <p:nvPr/>
            </p:nvSpPr>
            <p:spPr>
              <a:xfrm>
                <a:off x="1135380" y="57150"/>
                <a:ext cx="655320" cy="2743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2000"/>
              </a:p>
            </p:txBody>
          </p:sp>
          <p:sp>
            <p:nvSpPr>
              <p:cNvPr id="15" name="Flèche : courbe vers le bas 14">
                <a:extLst>
                  <a:ext uri="{FF2B5EF4-FFF2-40B4-BE49-F238E27FC236}">
                    <a16:creationId xmlns:a16="http://schemas.microsoft.com/office/drawing/2014/main" id="{1D5B1D1B-23D8-4F42-A9C3-2B7D66C2AB67}"/>
                  </a:ext>
                </a:extLst>
              </p:cNvPr>
              <p:cNvSpPr/>
              <p:nvPr/>
            </p:nvSpPr>
            <p:spPr>
              <a:xfrm rot="10587129">
                <a:off x="1146810" y="659130"/>
                <a:ext cx="655320" cy="2743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2000"/>
              </a:p>
            </p:txBody>
          </p:sp>
        </p:grpSp>
        <p:sp>
          <p:nvSpPr>
            <p:cNvPr id="12" name="Zone de texte 73">
              <a:extLst>
                <a:ext uri="{FF2B5EF4-FFF2-40B4-BE49-F238E27FC236}">
                  <a16:creationId xmlns:a16="http://schemas.microsoft.com/office/drawing/2014/main" id="{89557F29-D034-47C3-925B-D227F6427570}"/>
                </a:ext>
              </a:extLst>
            </p:cNvPr>
            <p:cNvSpPr txBox="1"/>
            <p:nvPr/>
          </p:nvSpPr>
          <p:spPr>
            <a:xfrm>
              <a:off x="263010" y="-361808"/>
              <a:ext cx="2247579" cy="364537"/>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r>
                <a:rPr lang="fr-FR" sz="2000" dirty="0">
                  <a:latin typeface="Calibri" panose="020F0502020204030204" pitchFamily="34" charset="0"/>
                  <a:ea typeface="Calibri" panose="020F0502020204030204" pitchFamily="34" charset="0"/>
                  <a:cs typeface="Arial" panose="020B0604020202020204" pitchFamily="34" charset="0"/>
                </a:rPr>
                <a:t>Expérience Corporelle Culturelle</a:t>
              </a:r>
            </a:p>
          </p:txBody>
        </p:sp>
      </p:grpSp>
      <p:sp>
        <p:nvSpPr>
          <p:cNvPr id="13" name="Flèche : courbe vers la droite 12">
            <a:extLst>
              <a:ext uri="{FF2B5EF4-FFF2-40B4-BE49-F238E27FC236}">
                <a16:creationId xmlns:a16="http://schemas.microsoft.com/office/drawing/2014/main" id="{1C18947E-5DEA-D7EB-2794-3C1186A78659}"/>
              </a:ext>
            </a:extLst>
          </p:cNvPr>
          <p:cNvSpPr/>
          <p:nvPr/>
        </p:nvSpPr>
        <p:spPr>
          <a:xfrm>
            <a:off x="2452785" y="2684830"/>
            <a:ext cx="1337185" cy="1590290"/>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 courbe vers la gauche 16">
            <a:extLst>
              <a:ext uri="{FF2B5EF4-FFF2-40B4-BE49-F238E27FC236}">
                <a16:creationId xmlns:a16="http://schemas.microsoft.com/office/drawing/2014/main" id="{032474A1-2EDF-038E-DD1F-5E64EB5899CA}"/>
              </a:ext>
            </a:extLst>
          </p:cNvPr>
          <p:cNvSpPr/>
          <p:nvPr/>
        </p:nvSpPr>
        <p:spPr>
          <a:xfrm rot="18480054">
            <a:off x="7224932" y="1423769"/>
            <a:ext cx="1399040" cy="4652252"/>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ZoneTexte 19">
            <a:extLst>
              <a:ext uri="{FF2B5EF4-FFF2-40B4-BE49-F238E27FC236}">
                <a16:creationId xmlns:a16="http://schemas.microsoft.com/office/drawing/2014/main" id="{A16614A0-0ADC-DA5C-0896-BA3662380930}"/>
              </a:ext>
            </a:extLst>
          </p:cNvPr>
          <p:cNvSpPr txBox="1"/>
          <p:nvPr/>
        </p:nvSpPr>
        <p:spPr>
          <a:xfrm>
            <a:off x="3789970" y="3029643"/>
            <a:ext cx="5377333" cy="671218"/>
          </a:xfrm>
          <a:prstGeom prst="rect">
            <a:avLst/>
          </a:prstGeom>
          <a:solidFill>
            <a:schemeClr val="bg2"/>
          </a:solidFill>
        </p:spPr>
        <p:txBody>
          <a:bodyPr wrap="square">
            <a:spAutoFit/>
          </a:bodyPr>
          <a:lstStyle/>
          <a:p>
            <a:pPr algn="ctr"/>
            <a:r>
              <a:rPr lang="fr-FR" sz="1800" b="1" spc="75" dirty="0">
                <a:solidFill>
                  <a:srgbClr val="000000"/>
                </a:solidFill>
                <a:effectLst/>
                <a:latin typeface="Times New Roman" panose="02020603050405020304" pitchFamily="18" charset="0"/>
                <a:ea typeface="Times New Roman" panose="02020603050405020304" pitchFamily="18" charset="0"/>
              </a:rPr>
              <a:t>les dimensions prioritaires structurant l’activité adaptative d’un pratiquant</a:t>
            </a:r>
            <a:endParaRPr lang="fr-FR" dirty="0"/>
          </a:p>
        </p:txBody>
      </p:sp>
      <p:sp>
        <p:nvSpPr>
          <p:cNvPr id="21" name="Flèche : courbe vers la droite 12">
            <a:extLst>
              <a:ext uri="{FF2B5EF4-FFF2-40B4-BE49-F238E27FC236}">
                <a16:creationId xmlns:a16="http://schemas.microsoft.com/office/drawing/2014/main" id="{1FF83D84-C046-E804-3DD7-203955F2CA28}"/>
              </a:ext>
            </a:extLst>
          </p:cNvPr>
          <p:cNvSpPr/>
          <p:nvPr/>
        </p:nvSpPr>
        <p:spPr>
          <a:xfrm flipH="1">
            <a:off x="5417130" y="3322572"/>
            <a:ext cx="1803067" cy="3186702"/>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88373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F5105E-0FBB-A18C-51D4-233EED3C78D8}"/>
              </a:ext>
            </a:extLst>
          </p:cNvPr>
          <p:cNvSpPr>
            <a:spLocks noGrp="1"/>
          </p:cNvSpPr>
          <p:nvPr>
            <p:ph type="title"/>
          </p:nvPr>
        </p:nvSpPr>
        <p:spPr>
          <a:xfrm>
            <a:off x="1050878" y="1165153"/>
            <a:ext cx="10515600" cy="1325563"/>
          </a:xfrm>
          <a:solidFill>
            <a:schemeClr val="bg2"/>
          </a:solidFill>
        </p:spPr>
        <p:txBody>
          <a:bodyPr/>
          <a:lstStyle/>
          <a:p>
            <a:pPr algn="ctr"/>
            <a:r>
              <a:rPr lang="fr-FR" b="1" dirty="0"/>
              <a:t>La notion de ciblage</a:t>
            </a:r>
          </a:p>
        </p:txBody>
      </p:sp>
      <p:sp>
        <p:nvSpPr>
          <p:cNvPr id="3" name="ZoneTexte 2">
            <a:extLst>
              <a:ext uri="{FF2B5EF4-FFF2-40B4-BE49-F238E27FC236}">
                <a16:creationId xmlns:a16="http://schemas.microsoft.com/office/drawing/2014/main" id="{EFFFBBFF-FCA8-AF1A-05A2-A45ED4BD3E8E}"/>
              </a:ext>
            </a:extLst>
          </p:cNvPr>
          <p:cNvSpPr txBox="1"/>
          <p:nvPr/>
        </p:nvSpPr>
        <p:spPr>
          <a:xfrm>
            <a:off x="1146412" y="3302759"/>
            <a:ext cx="10617958" cy="1754326"/>
          </a:xfrm>
          <a:prstGeom prst="rect">
            <a:avLst/>
          </a:prstGeom>
          <a:noFill/>
        </p:spPr>
        <p:txBody>
          <a:bodyPr wrap="square" rtlCol="0">
            <a:spAutoFit/>
          </a:bodyPr>
          <a:lstStyle/>
          <a:p>
            <a:pPr algn="ctr"/>
            <a:r>
              <a:rPr lang="fr-FR" sz="3600" dirty="0"/>
              <a:t>Comment donner des directions claires aux enseignants sur ce qui peut s’enseigner et s’apprendre au cours d’une séquence?</a:t>
            </a:r>
          </a:p>
        </p:txBody>
      </p:sp>
    </p:spTree>
    <p:extLst>
      <p:ext uri="{BB962C8B-B14F-4D97-AF65-F5344CB8AC3E}">
        <p14:creationId xmlns:p14="http://schemas.microsoft.com/office/powerpoint/2010/main" val="281445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3FA09C4A-706E-F28B-1809-B79E11599C9B}"/>
              </a:ext>
            </a:extLst>
          </p:cNvPr>
          <p:cNvSpPr>
            <a:spLocks noChangeArrowheads="1"/>
          </p:cNvSpPr>
          <p:nvPr/>
        </p:nvSpPr>
        <p:spPr bwMode="auto">
          <a:xfrm>
            <a:off x="1078787" y="113768"/>
            <a:ext cx="10229850" cy="707886"/>
          </a:xfrm>
          <a:prstGeom prst="rect">
            <a:avLst/>
          </a:prstGeom>
          <a:solidFill>
            <a:schemeClr val="accent1">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FR" altLang="fr-FR" sz="2000" b="1" dirty="0"/>
              <a:t>CIBLER DES OBJETS D’ENSEIGNEMENT  à l’échelle d’une séquence: </a:t>
            </a:r>
          </a:p>
          <a:p>
            <a:pPr algn="ctr" eaLnBrk="1" hangingPunct="1">
              <a:spcBef>
                <a:spcPct val="0"/>
              </a:spcBef>
              <a:buFontTx/>
              <a:buNone/>
            </a:pPr>
            <a:r>
              <a:rPr lang="fr-FR" sz="2000" dirty="0"/>
              <a:t>15 à 20 h (ou plus) de pratique effective </a:t>
            </a:r>
            <a:endParaRPr lang="fr-FR" altLang="fr-FR" sz="2000" dirty="0"/>
          </a:p>
        </p:txBody>
      </p:sp>
      <p:sp>
        <p:nvSpPr>
          <p:cNvPr id="2" name="Espace réservé du contenu 2">
            <a:extLst>
              <a:ext uri="{FF2B5EF4-FFF2-40B4-BE49-F238E27FC236}">
                <a16:creationId xmlns:a16="http://schemas.microsoft.com/office/drawing/2014/main" id="{D941FD6A-2550-D1CD-1692-FAEF5591CBD0}"/>
              </a:ext>
            </a:extLst>
          </p:cNvPr>
          <p:cNvSpPr txBox="1">
            <a:spLocks/>
          </p:cNvSpPr>
          <p:nvPr/>
        </p:nvSpPr>
        <p:spPr>
          <a:xfrm>
            <a:off x="513689" y="1619979"/>
            <a:ext cx="11318966" cy="11494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b="1" dirty="0">
                <a:latin typeface="Calibri" panose="020F0502020204030204" pitchFamily="34" charset="0"/>
                <a:ea typeface="Calibri" panose="020F0502020204030204" pitchFamily="34" charset="0"/>
                <a:cs typeface="Arial" panose="020B0604020202020204" pitchFamily="34" charset="0"/>
              </a:rPr>
              <a:t>Tout n’est pas fondamental tout le temps</a:t>
            </a:r>
          </a:p>
          <a:p>
            <a:pPr marL="0" indent="0" algn="ctr">
              <a:buNone/>
            </a:pPr>
            <a:r>
              <a:rPr lang="fr-FR" sz="2400" dirty="0">
                <a:latin typeface="Calibri" panose="020F0502020204030204" pitchFamily="34" charset="0"/>
                <a:ea typeface="Calibri" panose="020F0502020204030204" pitchFamily="34" charset="0"/>
                <a:cs typeface="Arial" panose="020B0604020202020204" pitchFamily="34" charset="0"/>
              </a:rPr>
              <a:t>CIBLER, </a:t>
            </a:r>
            <a:r>
              <a:rPr lang="fr-FR" sz="2400" b="1" dirty="0">
                <a:latin typeface="Calibri" panose="020F0502020204030204" pitchFamily="34" charset="0"/>
                <a:ea typeface="Calibri" panose="020F0502020204030204" pitchFamily="34" charset="0"/>
                <a:cs typeface="Arial" panose="020B0604020202020204" pitchFamily="34" charset="0"/>
              </a:rPr>
              <a:t>c’est choisir de ne pas tout enseigner</a:t>
            </a:r>
            <a:r>
              <a:rPr lang="fr-FR" sz="2400" dirty="0">
                <a:latin typeface="Calibri" panose="020F0502020204030204" pitchFamily="34" charset="0"/>
                <a:ea typeface="Calibri" panose="020F0502020204030204" pitchFamily="34" charset="0"/>
                <a:cs typeface="Arial" panose="020B0604020202020204" pitchFamily="34" charset="0"/>
              </a:rPr>
              <a:t>, pour mieux faire apprendre </a:t>
            </a:r>
            <a:r>
              <a:rPr lang="fr-FR" sz="2000" dirty="0">
                <a:latin typeface="Calibri" panose="020F0502020204030204" pitchFamily="34" charset="0"/>
                <a:ea typeface="Calibri" panose="020F0502020204030204" pitchFamily="34" charset="0"/>
                <a:cs typeface="Arial" panose="020B0604020202020204" pitchFamily="34" charset="0"/>
              </a:rPr>
              <a:t>les élèves et éviter à l’EPS de </a:t>
            </a:r>
            <a:r>
              <a:rPr lang="fr-FR" sz="2000" b="1" dirty="0">
                <a:latin typeface="Calibri" panose="020F0502020204030204" pitchFamily="34" charset="0"/>
                <a:ea typeface="Calibri" panose="020F0502020204030204" pitchFamily="34" charset="0"/>
                <a:cs typeface="Arial" panose="020B0604020202020204" pitchFamily="34" charset="0"/>
              </a:rPr>
              <a:t>fabriquer des éternels débutants.</a:t>
            </a:r>
          </a:p>
          <a:p>
            <a:pPr marL="0" indent="0" algn="ctr">
              <a:buNone/>
            </a:pPr>
            <a:endParaRPr lang="fr-FR" sz="3600" b="1" dirty="0">
              <a:latin typeface="Calibri" panose="020F0502020204030204" pitchFamily="34" charset="0"/>
              <a:ea typeface="Calibri" panose="020F0502020204030204" pitchFamily="34" charset="0"/>
              <a:cs typeface="Arial" panose="020B0604020202020204" pitchFamily="34" charset="0"/>
            </a:endParaRPr>
          </a:p>
          <a:p>
            <a:pPr marL="0" indent="0" algn="ctr">
              <a:buNone/>
            </a:pPr>
            <a:endParaRPr lang="fr-FR" sz="3600" b="1" dirty="0">
              <a:latin typeface="Calibri" panose="020F0502020204030204" pitchFamily="34" charset="0"/>
              <a:ea typeface="Calibri" panose="020F050202020403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67FC6E05-BE09-AD67-7522-A6614E3C16F0}"/>
              </a:ext>
            </a:extLst>
          </p:cNvPr>
          <p:cNvSpPr txBox="1">
            <a:spLocks/>
          </p:cNvSpPr>
          <p:nvPr/>
        </p:nvSpPr>
        <p:spPr>
          <a:xfrm>
            <a:off x="299802" y="2953062"/>
            <a:ext cx="11767279" cy="18187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900" indent="0" algn="ctr">
              <a:buFont typeface="Arial" panose="020B0604020202020204" pitchFamily="34" charset="0"/>
              <a:buNone/>
            </a:pPr>
            <a:r>
              <a:rPr lang="fr-FR" b="1" dirty="0">
                <a:latin typeface="Calibri" panose="020F0502020204030204" pitchFamily="34" charset="0"/>
                <a:ea typeface="Calibri" panose="020F0502020204030204" pitchFamily="34" charset="0"/>
                <a:cs typeface="Arial" panose="020B0604020202020204" pitchFamily="34" charset="0"/>
              </a:rPr>
              <a:t> CIBLER, c’est minorer volontairement </a:t>
            </a:r>
            <a:r>
              <a:rPr lang="fr-FR" dirty="0">
                <a:latin typeface="Calibri" panose="020F0502020204030204" pitchFamily="34" charset="0"/>
                <a:ea typeface="Calibri" panose="020F0502020204030204" pitchFamily="34" charset="0"/>
                <a:cs typeface="Arial" panose="020B0604020202020204" pitchFamily="34" charset="0"/>
              </a:rPr>
              <a:t>certains aspects de l’activité adaptative des élèves face aux exigences d’une PPSAD à un moment donné du cursus.</a:t>
            </a:r>
            <a:r>
              <a:rPr lang="fr-FR" dirty="0"/>
              <a:t> </a:t>
            </a:r>
          </a:p>
          <a:p>
            <a:pPr marL="36900" indent="0" algn="ctr">
              <a:buFont typeface="Arial" panose="020B0604020202020204" pitchFamily="34" charset="0"/>
              <a:buNone/>
            </a:pPr>
            <a:r>
              <a:rPr lang="fr-FR" b="1" dirty="0"/>
              <a:t>C’est faire faire un Zoom </a:t>
            </a:r>
            <a:r>
              <a:rPr lang="fr-FR" dirty="0"/>
              <a:t>sur une dimension de la PPSAD et faire ressortir ce que l’on cible</a:t>
            </a:r>
          </a:p>
        </p:txBody>
      </p:sp>
      <p:grpSp>
        <p:nvGrpSpPr>
          <p:cNvPr id="4" name="Groupe 3">
            <a:extLst>
              <a:ext uri="{FF2B5EF4-FFF2-40B4-BE49-F238E27FC236}">
                <a16:creationId xmlns:a16="http://schemas.microsoft.com/office/drawing/2014/main" id="{8CCC9F8A-2147-5258-6DB1-33E0F9E91532}"/>
              </a:ext>
            </a:extLst>
          </p:cNvPr>
          <p:cNvGrpSpPr/>
          <p:nvPr/>
        </p:nvGrpSpPr>
        <p:grpSpPr>
          <a:xfrm>
            <a:off x="924655" y="4916273"/>
            <a:ext cx="1975881" cy="1296145"/>
            <a:chOff x="984987" y="2402248"/>
            <a:chExt cx="1789643" cy="1321771"/>
          </a:xfrm>
        </p:grpSpPr>
        <p:sp>
          <p:nvSpPr>
            <p:cNvPr id="5" name="Rectangle 4">
              <a:extLst>
                <a:ext uri="{FF2B5EF4-FFF2-40B4-BE49-F238E27FC236}">
                  <a16:creationId xmlns:a16="http://schemas.microsoft.com/office/drawing/2014/main" id="{FA65A61E-C5A7-DED0-D5BB-22B18B4E1C04}"/>
                </a:ext>
              </a:extLst>
            </p:cNvPr>
            <p:cNvSpPr/>
            <p:nvPr/>
          </p:nvSpPr>
          <p:spPr>
            <a:xfrm rot="1261274">
              <a:off x="984987" y="2405718"/>
              <a:ext cx="288032" cy="12961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B84BA7D8-7297-92C2-66D9-01CD162626FB}"/>
                </a:ext>
              </a:extLst>
            </p:cNvPr>
            <p:cNvSpPr/>
            <p:nvPr/>
          </p:nvSpPr>
          <p:spPr>
            <a:xfrm>
              <a:off x="1273019" y="2405718"/>
              <a:ext cx="288032" cy="129614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D35DF7D6-B546-FE64-13CA-B3C6FC1DD6FA}"/>
                </a:ext>
              </a:extLst>
            </p:cNvPr>
            <p:cNvSpPr/>
            <p:nvPr/>
          </p:nvSpPr>
          <p:spPr>
            <a:xfrm rot="20871376">
              <a:off x="1691680" y="2402248"/>
              <a:ext cx="288032" cy="12961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188BCD5F-5674-A821-B1AC-CCB7A85550A5}"/>
                </a:ext>
              </a:extLst>
            </p:cNvPr>
            <p:cNvSpPr/>
            <p:nvPr/>
          </p:nvSpPr>
          <p:spPr>
            <a:xfrm rot="589853">
              <a:off x="1807196" y="2427875"/>
              <a:ext cx="288032" cy="129614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CB9F812-6DE4-B97B-9B1D-353C9AFBEBEA}"/>
                </a:ext>
              </a:extLst>
            </p:cNvPr>
            <p:cNvSpPr/>
            <p:nvPr/>
          </p:nvSpPr>
          <p:spPr>
            <a:xfrm rot="18348683">
              <a:off x="2036876" y="2368128"/>
              <a:ext cx="324293" cy="11512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6F3DC423-FC56-F684-332F-4E30D13CC0F4}"/>
                </a:ext>
              </a:extLst>
            </p:cNvPr>
            <p:cNvSpPr/>
            <p:nvPr/>
          </p:nvSpPr>
          <p:spPr>
            <a:xfrm rot="1141780">
              <a:off x="2413830" y="2408268"/>
              <a:ext cx="288032"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ZoneTexte 17">
            <a:extLst>
              <a:ext uri="{FF2B5EF4-FFF2-40B4-BE49-F238E27FC236}">
                <a16:creationId xmlns:a16="http://schemas.microsoft.com/office/drawing/2014/main" id="{557F5611-EF59-5136-CBDC-3FB83959CEAA}"/>
              </a:ext>
            </a:extLst>
          </p:cNvPr>
          <p:cNvSpPr txBox="1"/>
          <p:nvPr/>
        </p:nvSpPr>
        <p:spPr>
          <a:xfrm>
            <a:off x="7112849" y="5418000"/>
            <a:ext cx="1301726" cy="461665"/>
          </a:xfrm>
          <a:prstGeom prst="rect">
            <a:avLst/>
          </a:prstGeom>
          <a:noFill/>
        </p:spPr>
        <p:txBody>
          <a:bodyPr wrap="square" rtlCol="0">
            <a:spAutoFit/>
          </a:bodyPr>
          <a:lstStyle/>
          <a:p>
            <a:r>
              <a:rPr lang="fr-FR" sz="2400" dirty="0"/>
              <a:t>Ciblage</a:t>
            </a:r>
          </a:p>
        </p:txBody>
      </p:sp>
      <p:cxnSp>
        <p:nvCxnSpPr>
          <p:cNvPr id="20" name="Connecteur droit avec flèche 19">
            <a:extLst>
              <a:ext uri="{FF2B5EF4-FFF2-40B4-BE49-F238E27FC236}">
                <a16:creationId xmlns:a16="http://schemas.microsoft.com/office/drawing/2014/main" id="{DBDC6E2E-9C12-468E-F572-3FA5429DD9BF}"/>
              </a:ext>
            </a:extLst>
          </p:cNvPr>
          <p:cNvCxnSpPr>
            <a:cxnSpLocks/>
          </p:cNvCxnSpPr>
          <p:nvPr/>
        </p:nvCxnSpPr>
        <p:spPr>
          <a:xfrm flipH="1" flipV="1">
            <a:off x="5338171" y="4957215"/>
            <a:ext cx="2449011" cy="557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682A32D5-D5AC-1775-2D98-AFE9CFBF5EFB}"/>
              </a:ext>
            </a:extLst>
          </p:cNvPr>
          <p:cNvSpPr txBox="1"/>
          <p:nvPr/>
        </p:nvSpPr>
        <p:spPr>
          <a:xfrm>
            <a:off x="16131" y="6281722"/>
            <a:ext cx="3788225" cy="646331"/>
          </a:xfrm>
          <a:prstGeom prst="rect">
            <a:avLst/>
          </a:prstGeom>
          <a:noFill/>
        </p:spPr>
        <p:txBody>
          <a:bodyPr wrap="square" rtlCol="0">
            <a:spAutoFit/>
          </a:bodyPr>
          <a:lstStyle/>
          <a:p>
            <a:r>
              <a:rPr lang="fr-FR" dirty="0"/>
              <a:t>Les différents points du fonds culturel </a:t>
            </a:r>
          </a:p>
          <a:p>
            <a:pPr algn="ctr"/>
            <a:r>
              <a:rPr lang="fr-FR" dirty="0"/>
              <a:t>Organise un pratiquant</a:t>
            </a:r>
          </a:p>
        </p:txBody>
      </p:sp>
      <p:grpSp>
        <p:nvGrpSpPr>
          <p:cNvPr id="21" name="Groupe 20">
            <a:extLst>
              <a:ext uri="{FF2B5EF4-FFF2-40B4-BE49-F238E27FC236}">
                <a16:creationId xmlns:a16="http://schemas.microsoft.com/office/drawing/2014/main" id="{C13BEFBF-C86A-5E0B-2346-82BF3AFC0E74}"/>
              </a:ext>
            </a:extLst>
          </p:cNvPr>
          <p:cNvGrpSpPr/>
          <p:nvPr/>
        </p:nvGrpSpPr>
        <p:grpSpPr>
          <a:xfrm>
            <a:off x="4905834" y="4715608"/>
            <a:ext cx="1895541" cy="1840503"/>
            <a:chOff x="984987" y="1847128"/>
            <a:chExt cx="1716875" cy="1876891"/>
          </a:xfrm>
        </p:grpSpPr>
        <p:sp>
          <p:nvSpPr>
            <p:cNvPr id="22" name="Rectangle 21">
              <a:extLst>
                <a:ext uri="{FF2B5EF4-FFF2-40B4-BE49-F238E27FC236}">
                  <a16:creationId xmlns:a16="http://schemas.microsoft.com/office/drawing/2014/main" id="{3FD6869A-ADAC-3065-6F62-EAC98FEF6CBD}"/>
                </a:ext>
              </a:extLst>
            </p:cNvPr>
            <p:cNvSpPr/>
            <p:nvPr/>
          </p:nvSpPr>
          <p:spPr>
            <a:xfrm rot="1261274">
              <a:off x="984987" y="2405718"/>
              <a:ext cx="288032" cy="12961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D1314A1E-DF81-2C0E-0C99-45FF5755709A}"/>
                </a:ext>
              </a:extLst>
            </p:cNvPr>
            <p:cNvSpPr/>
            <p:nvPr/>
          </p:nvSpPr>
          <p:spPr>
            <a:xfrm>
              <a:off x="1273019" y="1847128"/>
              <a:ext cx="288032" cy="18547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59699CCF-F179-53E0-CAF1-15F261ADB602}"/>
                </a:ext>
              </a:extLst>
            </p:cNvPr>
            <p:cNvSpPr/>
            <p:nvPr/>
          </p:nvSpPr>
          <p:spPr>
            <a:xfrm rot="20871376">
              <a:off x="1691680" y="2402248"/>
              <a:ext cx="288032" cy="12961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9045800D-601D-BC51-A2BF-FFD35BF525E1}"/>
                </a:ext>
              </a:extLst>
            </p:cNvPr>
            <p:cNvSpPr/>
            <p:nvPr/>
          </p:nvSpPr>
          <p:spPr>
            <a:xfrm rot="589853">
              <a:off x="1807196" y="2427875"/>
              <a:ext cx="288032" cy="129614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3ADB3EE-7338-BDA9-55F9-102DC731B28B}"/>
                </a:ext>
              </a:extLst>
            </p:cNvPr>
            <p:cNvSpPr/>
            <p:nvPr/>
          </p:nvSpPr>
          <p:spPr>
            <a:xfrm rot="19127831">
              <a:off x="1996187" y="2392942"/>
              <a:ext cx="288032" cy="12961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5ECF7285-118D-2C22-5486-51CE92E71A74}"/>
                </a:ext>
              </a:extLst>
            </p:cNvPr>
            <p:cNvSpPr/>
            <p:nvPr/>
          </p:nvSpPr>
          <p:spPr>
            <a:xfrm rot="1141780">
              <a:off x="2413830" y="2408268"/>
              <a:ext cx="288032"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9" name="Groupe 28">
            <a:extLst>
              <a:ext uri="{FF2B5EF4-FFF2-40B4-BE49-F238E27FC236}">
                <a16:creationId xmlns:a16="http://schemas.microsoft.com/office/drawing/2014/main" id="{5124C99A-35D1-5353-B361-B5CAFE7F62D8}"/>
              </a:ext>
            </a:extLst>
          </p:cNvPr>
          <p:cNvGrpSpPr/>
          <p:nvPr/>
        </p:nvGrpSpPr>
        <p:grpSpPr>
          <a:xfrm>
            <a:off x="8749413" y="4921816"/>
            <a:ext cx="3087960" cy="1268876"/>
            <a:chOff x="915245" y="1926418"/>
            <a:chExt cx="2016952" cy="1828590"/>
          </a:xfrm>
        </p:grpSpPr>
        <p:sp>
          <p:nvSpPr>
            <p:cNvPr id="30" name="Rectangle 29">
              <a:extLst>
                <a:ext uri="{FF2B5EF4-FFF2-40B4-BE49-F238E27FC236}">
                  <a16:creationId xmlns:a16="http://schemas.microsoft.com/office/drawing/2014/main" id="{D03B1226-E59B-13D7-102D-71A50B5506DD}"/>
                </a:ext>
              </a:extLst>
            </p:cNvPr>
            <p:cNvSpPr/>
            <p:nvPr/>
          </p:nvSpPr>
          <p:spPr>
            <a:xfrm rot="4516520">
              <a:off x="1067947" y="2912641"/>
              <a:ext cx="498639" cy="74870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CC5F736-5BC3-752F-B264-697E1A4AB252}"/>
                </a:ext>
              </a:extLst>
            </p:cNvPr>
            <p:cNvSpPr/>
            <p:nvPr/>
          </p:nvSpPr>
          <p:spPr>
            <a:xfrm rot="2937323">
              <a:off x="1167716" y="2331376"/>
              <a:ext cx="498639" cy="10035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B2D9B075-FEAA-57A5-885D-BD815D3FB79B}"/>
                </a:ext>
              </a:extLst>
            </p:cNvPr>
            <p:cNvSpPr/>
            <p:nvPr/>
          </p:nvSpPr>
          <p:spPr>
            <a:xfrm rot="20871376">
              <a:off x="1691680" y="2402248"/>
              <a:ext cx="288032" cy="12961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87934DFC-8252-B74D-C65F-745BC2E4CEB1}"/>
                </a:ext>
              </a:extLst>
            </p:cNvPr>
            <p:cNvSpPr/>
            <p:nvPr/>
          </p:nvSpPr>
          <p:spPr>
            <a:xfrm rot="3206128">
              <a:off x="1701893" y="2701596"/>
              <a:ext cx="498639" cy="74870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B8179BAC-8D15-9E82-7F85-8194A3F6B305}"/>
                </a:ext>
              </a:extLst>
            </p:cNvPr>
            <p:cNvSpPr/>
            <p:nvPr/>
          </p:nvSpPr>
          <p:spPr>
            <a:xfrm rot="19127831">
              <a:off x="1894888" y="1926418"/>
              <a:ext cx="288032" cy="182859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3166E500-EC2E-25EE-F812-EA524F914912}"/>
                </a:ext>
              </a:extLst>
            </p:cNvPr>
            <p:cNvSpPr/>
            <p:nvPr/>
          </p:nvSpPr>
          <p:spPr>
            <a:xfrm rot="17275611">
              <a:off x="2308527" y="2681990"/>
              <a:ext cx="498639" cy="7487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ZoneTexte 35">
            <a:extLst>
              <a:ext uri="{FF2B5EF4-FFF2-40B4-BE49-F238E27FC236}">
                <a16:creationId xmlns:a16="http://schemas.microsoft.com/office/drawing/2014/main" id="{A96E8978-3E7D-3088-F426-E92A56721F49}"/>
              </a:ext>
            </a:extLst>
          </p:cNvPr>
          <p:cNvSpPr txBox="1"/>
          <p:nvPr/>
        </p:nvSpPr>
        <p:spPr>
          <a:xfrm>
            <a:off x="8414575" y="6469232"/>
            <a:ext cx="3652506" cy="369332"/>
          </a:xfrm>
          <a:prstGeom prst="rect">
            <a:avLst/>
          </a:prstGeom>
          <a:noFill/>
        </p:spPr>
        <p:txBody>
          <a:bodyPr wrap="square" rtlCol="0">
            <a:spAutoFit/>
          </a:bodyPr>
          <a:lstStyle/>
          <a:p>
            <a:r>
              <a:rPr lang="fr-FR" dirty="0"/>
              <a:t>Nouvelle organisation du pratiquant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83D290-F034-F2BF-64A1-07BF5D48215C}"/>
              </a:ext>
            </a:extLst>
          </p:cNvPr>
          <p:cNvSpPr>
            <a:spLocks noGrp="1"/>
          </p:cNvSpPr>
          <p:nvPr>
            <p:ph type="title"/>
          </p:nvPr>
        </p:nvSpPr>
        <p:spPr>
          <a:xfrm>
            <a:off x="838200" y="209652"/>
            <a:ext cx="10515600" cy="2241597"/>
          </a:xfrm>
        </p:spPr>
        <p:txBody>
          <a:bodyPr>
            <a:normAutofit/>
          </a:bodyPr>
          <a:lstStyle/>
          <a:p>
            <a:pPr algn="ctr"/>
            <a:r>
              <a:rPr lang="fr-FR" sz="3600" dirty="0"/>
              <a:t>1</a:t>
            </a:r>
            <a:r>
              <a:rPr lang="fr-FR" sz="3600" baseline="30000" dirty="0"/>
              <a:t>er</a:t>
            </a:r>
            <a:r>
              <a:rPr lang="fr-FR" sz="3600" dirty="0"/>
              <a:t> Partie:</a:t>
            </a:r>
            <a:r>
              <a:rPr lang="fr-FR" sz="3600" b="1" dirty="0"/>
              <a:t> </a:t>
            </a:r>
            <a:r>
              <a:rPr lang="fr-FR" sz="3600" b="1" dirty="0">
                <a:latin typeface="+mn-lt"/>
              </a:rPr>
              <a:t>CIBLER</a:t>
            </a:r>
            <a:br>
              <a:rPr lang="fr-FR" sz="3600" dirty="0"/>
            </a:br>
            <a:r>
              <a:rPr lang="fr-FR" sz="3600" dirty="0">
                <a:latin typeface="+mn-lt"/>
              </a:rPr>
              <a:t>De la caractérisation de l’expérience corporelle et culturelle, et du fonds culturel d’une PPSAD au ciblage</a:t>
            </a:r>
          </a:p>
        </p:txBody>
      </p:sp>
      <p:sp>
        <p:nvSpPr>
          <p:cNvPr id="3" name="Espace réservé du contenu 2">
            <a:extLst>
              <a:ext uri="{FF2B5EF4-FFF2-40B4-BE49-F238E27FC236}">
                <a16:creationId xmlns:a16="http://schemas.microsoft.com/office/drawing/2014/main" id="{1F26D161-60DF-A7AC-CF3F-A06B2C1738A5}"/>
              </a:ext>
            </a:extLst>
          </p:cNvPr>
          <p:cNvSpPr>
            <a:spLocks noGrp="1"/>
          </p:cNvSpPr>
          <p:nvPr>
            <p:ph idx="1"/>
          </p:nvPr>
        </p:nvSpPr>
        <p:spPr>
          <a:xfrm>
            <a:off x="838200" y="2625465"/>
            <a:ext cx="10515600" cy="2241597"/>
          </a:xfrm>
        </p:spPr>
        <p:txBody>
          <a:bodyPr>
            <a:noAutofit/>
          </a:bodyPr>
          <a:lstStyle/>
          <a:p>
            <a:pPr marL="0" indent="0" algn="ctr">
              <a:buNone/>
            </a:pPr>
            <a:r>
              <a:rPr lang="fr-FR" sz="3600" dirty="0"/>
              <a:t>2</a:t>
            </a:r>
            <a:r>
              <a:rPr lang="fr-FR" sz="3600" baseline="30000" dirty="0"/>
              <a:t>ème</a:t>
            </a:r>
            <a:r>
              <a:rPr lang="fr-FR" sz="3600" dirty="0"/>
              <a:t> partie: </a:t>
            </a:r>
            <a:r>
              <a:rPr lang="fr-FR" sz="3600" b="1" dirty="0"/>
              <a:t>HABILLER - INTERVENIR </a:t>
            </a:r>
          </a:p>
          <a:p>
            <a:pPr marL="0" indent="0" algn="ctr">
              <a:buNone/>
            </a:pPr>
            <a:r>
              <a:rPr lang="fr-FR" sz="3600" dirty="0"/>
              <a:t>Du ciblage à l’élaboration d’une FPS et des fils rouges organisant les interactions des élèves et les interventions de l’enseignant</a:t>
            </a:r>
          </a:p>
        </p:txBody>
      </p:sp>
      <p:sp>
        <p:nvSpPr>
          <p:cNvPr id="4" name="ZoneTexte 3">
            <a:extLst>
              <a:ext uri="{FF2B5EF4-FFF2-40B4-BE49-F238E27FC236}">
                <a16:creationId xmlns:a16="http://schemas.microsoft.com/office/drawing/2014/main" id="{759FAEC3-17B2-E23A-F566-F343A506EEFC}"/>
              </a:ext>
            </a:extLst>
          </p:cNvPr>
          <p:cNvSpPr txBox="1"/>
          <p:nvPr/>
        </p:nvSpPr>
        <p:spPr>
          <a:xfrm>
            <a:off x="1084997" y="5448019"/>
            <a:ext cx="10536071" cy="646331"/>
          </a:xfrm>
          <a:prstGeom prst="rect">
            <a:avLst/>
          </a:prstGeom>
          <a:noFill/>
        </p:spPr>
        <p:txBody>
          <a:bodyPr wrap="square" rtlCol="0">
            <a:spAutoFit/>
          </a:bodyPr>
          <a:lstStyle/>
          <a:p>
            <a:pPr algn="ctr"/>
            <a:r>
              <a:rPr lang="fr-FR" sz="3600" dirty="0"/>
              <a:t>3</a:t>
            </a:r>
            <a:r>
              <a:rPr lang="fr-FR" sz="3600" baseline="30000" dirty="0"/>
              <a:t>ème</a:t>
            </a:r>
            <a:r>
              <a:rPr lang="fr-FR" sz="3600" dirty="0"/>
              <a:t> partie:  </a:t>
            </a:r>
            <a:r>
              <a:rPr lang="fr-FR" sz="3600" b="1" dirty="0"/>
              <a:t>A quoi ça sert tout ça?</a:t>
            </a:r>
          </a:p>
        </p:txBody>
      </p:sp>
    </p:spTree>
    <p:extLst>
      <p:ext uri="{BB962C8B-B14F-4D97-AF65-F5344CB8AC3E}">
        <p14:creationId xmlns:p14="http://schemas.microsoft.com/office/powerpoint/2010/main" val="119735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FE3E05B-D43F-0970-C8B0-F26F7157F0E8}"/>
              </a:ext>
            </a:extLst>
          </p:cNvPr>
          <p:cNvSpPr txBox="1">
            <a:spLocks/>
          </p:cNvSpPr>
          <p:nvPr/>
        </p:nvSpPr>
        <p:spPr>
          <a:xfrm>
            <a:off x="1232868" y="119722"/>
            <a:ext cx="10515600" cy="3131478"/>
          </a:xfrm>
          <a:prstGeom prst="rect">
            <a:avLst/>
          </a:prstGeom>
          <a:solidFill>
            <a:schemeClr val="bg2"/>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t>Pour la profession la question du ciblage est de plus déclamée, affichée.</a:t>
            </a:r>
          </a:p>
          <a:p>
            <a:pPr algn="ctr"/>
            <a:r>
              <a:rPr lang="fr-FR" sz="4000" dirty="0"/>
              <a:t> Mais dans les faits, ce processus de ciblage reste étrange, non naturel, parfois douloureux.</a:t>
            </a:r>
          </a:p>
        </p:txBody>
      </p:sp>
      <p:sp>
        <p:nvSpPr>
          <p:cNvPr id="6" name="ZoneTexte 5">
            <a:extLst>
              <a:ext uri="{FF2B5EF4-FFF2-40B4-BE49-F238E27FC236}">
                <a16:creationId xmlns:a16="http://schemas.microsoft.com/office/drawing/2014/main" id="{AE9E904F-2E5D-6A42-DA46-DD774E32964D}"/>
              </a:ext>
            </a:extLst>
          </p:cNvPr>
          <p:cNvSpPr txBox="1"/>
          <p:nvPr/>
        </p:nvSpPr>
        <p:spPr>
          <a:xfrm>
            <a:off x="2140433" y="3692227"/>
            <a:ext cx="7911132" cy="2308324"/>
          </a:xfrm>
          <a:prstGeom prst="rect">
            <a:avLst/>
          </a:prstGeom>
          <a:noFill/>
        </p:spPr>
        <p:txBody>
          <a:bodyPr wrap="square">
            <a:spAutoFit/>
          </a:bodyPr>
          <a:lstStyle/>
          <a:p>
            <a:pPr algn="ctr"/>
            <a:r>
              <a:rPr lang="fr-FR" sz="3600" b="1" dirty="0"/>
              <a:t>Chaque fois que l’on présente nos ciblages , il y a une question qui revient en boucle:</a:t>
            </a:r>
          </a:p>
          <a:p>
            <a:pPr algn="ctr"/>
            <a:r>
              <a:rPr lang="fr-FR" sz="3600" b="1" dirty="0">
                <a:solidFill>
                  <a:schemeClr val="accent1">
                    <a:lumMod val="75000"/>
                  </a:schemeClr>
                </a:solidFill>
              </a:rPr>
              <a:t>« Vous ne faites que ça! »</a:t>
            </a:r>
          </a:p>
        </p:txBody>
      </p:sp>
    </p:spTree>
    <p:extLst>
      <p:ext uri="{BB962C8B-B14F-4D97-AF65-F5344CB8AC3E}">
        <p14:creationId xmlns:p14="http://schemas.microsoft.com/office/powerpoint/2010/main" val="2729964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8087708-C29B-2863-8BD5-05812754A695}"/>
              </a:ext>
            </a:extLst>
          </p:cNvPr>
          <p:cNvSpPr txBox="1"/>
          <p:nvPr/>
        </p:nvSpPr>
        <p:spPr>
          <a:xfrm>
            <a:off x="483628" y="1582778"/>
            <a:ext cx="11585986" cy="5109091"/>
          </a:xfrm>
          <a:prstGeom prst="rect">
            <a:avLst/>
          </a:prstGeom>
          <a:noFill/>
        </p:spPr>
        <p:txBody>
          <a:bodyPr wrap="square">
            <a:spAutoFit/>
          </a:bodyPr>
          <a:lstStyle/>
          <a:p>
            <a:pPr algn="just"/>
            <a:endParaRPr lang="fr-FR" sz="1800" dirty="0">
              <a:effectLst/>
              <a:latin typeface="Times New Roman" panose="02020603050405020304" pitchFamily="18" charset="0"/>
              <a:ea typeface="Times New Roman" panose="02020603050405020304" pitchFamily="18" charset="0"/>
            </a:endParaRPr>
          </a:p>
          <a:p>
            <a:pPr algn="just"/>
            <a:r>
              <a:rPr lang="fr-FR" sz="2200" b="1" dirty="0">
                <a:effectLst/>
                <a:latin typeface="Times New Roman" panose="02020603050405020304" pitchFamily="18" charset="0"/>
                <a:ea typeface="Times New Roman" panose="02020603050405020304" pitchFamily="18" charset="0"/>
              </a:rPr>
              <a:t>En gymnastique</a:t>
            </a:r>
            <a:r>
              <a:rPr lang="fr-FR" sz="2200" dirty="0">
                <a:effectLst/>
                <a:latin typeface="Times New Roman" panose="02020603050405020304" pitchFamily="18" charset="0"/>
                <a:ea typeface="Times New Roman" panose="02020603050405020304" pitchFamily="18" charset="0"/>
              </a:rPr>
              <a:t>, on ne peut pas vivre la culture gymnique si on ne se balance pas aux barres, si on ne franchit pas le cheval, si on ne se déplace pas sur la poutre, si on n’effectue pas de roulade arrière au sol… Le fait de ne pas vivre ces expériences apparaît comme une véritable hérésie culturelle : « tu ne peux pas enlever les barres, l’ATR en 6</a:t>
            </a:r>
            <a:r>
              <a:rPr lang="fr-FR" sz="2200" baseline="30000" dirty="0">
                <a:effectLst/>
                <a:latin typeface="Times New Roman" panose="02020603050405020304" pitchFamily="18" charset="0"/>
                <a:ea typeface="Times New Roman" panose="02020603050405020304" pitchFamily="18" charset="0"/>
              </a:rPr>
              <a:t>ème</a:t>
            </a:r>
            <a:r>
              <a:rPr lang="fr-FR" sz="2200" dirty="0">
                <a:effectLst/>
                <a:latin typeface="Times New Roman" panose="02020603050405020304" pitchFamily="18" charset="0"/>
                <a:ea typeface="Times New Roman" panose="02020603050405020304" pitchFamily="18" charset="0"/>
              </a:rPr>
              <a:t>, et proposer une production à deux ».</a:t>
            </a:r>
          </a:p>
          <a:p>
            <a:pPr algn="just"/>
            <a:r>
              <a:rPr lang="fr-FR" sz="2200" dirty="0">
                <a:effectLst/>
                <a:latin typeface="Times New Roman" panose="02020603050405020304" pitchFamily="18" charset="0"/>
                <a:ea typeface="Times New Roman" panose="02020603050405020304" pitchFamily="18" charset="0"/>
              </a:rPr>
              <a:t> </a:t>
            </a:r>
          </a:p>
          <a:p>
            <a:pPr algn="just"/>
            <a:r>
              <a:rPr lang="fr-FR" sz="2200" b="1" dirty="0">
                <a:effectLst/>
                <a:latin typeface="Times New Roman" panose="02020603050405020304" pitchFamily="18" charset="0"/>
                <a:ea typeface="Times New Roman" panose="02020603050405020304" pitchFamily="18" charset="0"/>
              </a:rPr>
              <a:t>En danse : </a:t>
            </a:r>
            <a:r>
              <a:rPr lang="fr-FR" sz="2200" dirty="0">
                <a:effectLst/>
                <a:latin typeface="Times New Roman" panose="02020603050405020304" pitchFamily="18" charset="0"/>
                <a:ea typeface="Times New Roman" panose="02020603050405020304" pitchFamily="18" charset="0"/>
              </a:rPr>
              <a:t>on ne peut pas vivre la culture si on ne se centre pas à la fois  sur l’espace, le temps, d’énergie, la relation, la déformation corporelle tout en évoquant un propos cela va de soi.</a:t>
            </a:r>
          </a:p>
          <a:p>
            <a:pPr algn="just"/>
            <a:endParaRPr lang="fr-FR" sz="2200" dirty="0">
              <a:effectLst/>
              <a:latin typeface="Times New Roman" panose="02020603050405020304" pitchFamily="18" charset="0"/>
              <a:ea typeface="Times New Roman" panose="02020603050405020304" pitchFamily="18" charset="0"/>
            </a:endParaRPr>
          </a:p>
          <a:p>
            <a:pPr algn="just"/>
            <a:r>
              <a:rPr lang="fr-FR" sz="2200" b="1" dirty="0">
                <a:effectLst/>
                <a:latin typeface="Times New Roman" panose="02020603050405020304" pitchFamily="18" charset="0"/>
                <a:ea typeface="Times New Roman" panose="02020603050405020304" pitchFamily="18" charset="0"/>
              </a:rPr>
              <a:t>En natation : </a:t>
            </a:r>
            <a:r>
              <a:rPr lang="fr-FR" sz="2200" dirty="0">
                <a:effectLst/>
                <a:latin typeface="Times New Roman" panose="02020603050405020304" pitchFamily="18" charset="0"/>
                <a:ea typeface="Times New Roman" panose="02020603050405020304" pitchFamily="18" charset="0"/>
              </a:rPr>
              <a:t>on ne peut pas vivre la culture si on ne centre pas à la fois sur la respiration, la propulsion, l’immersion, le plongeon, le nager vite et le nager longtemps, le crawl,  le dos et la brasse. </a:t>
            </a:r>
          </a:p>
          <a:p>
            <a:pPr algn="just"/>
            <a:endParaRPr lang="fr-FR" sz="2200" b="1" dirty="0">
              <a:latin typeface="Times New Roman" panose="02020603050405020304" pitchFamily="18" charset="0"/>
              <a:ea typeface="Times New Roman" panose="02020603050405020304" pitchFamily="18" charset="0"/>
            </a:endParaRPr>
          </a:p>
          <a:p>
            <a:pPr algn="just"/>
            <a:r>
              <a:rPr lang="fr-FR" sz="2200" b="1" dirty="0">
                <a:effectLst/>
                <a:latin typeface="Times New Roman" panose="02020603050405020304" pitchFamily="18" charset="0"/>
                <a:ea typeface="Times New Roman" panose="02020603050405020304" pitchFamily="18" charset="0"/>
              </a:rPr>
              <a:t>En sport collectif: o</a:t>
            </a:r>
            <a:r>
              <a:rPr lang="fr-FR" sz="2200" dirty="0">
                <a:latin typeface="Times New Roman" panose="02020603050405020304" pitchFamily="18" charset="0"/>
                <a:ea typeface="Times New Roman" panose="02020603050405020304" pitchFamily="18" charset="0"/>
              </a:rPr>
              <a:t>n ne peut pas vivre la culture si on ne se centre pas à la fois sur l’attaque, la défense, le dribble, le tir; la passe dans toutes les séquences?</a:t>
            </a:r>
            <a:endParaRPr lang="fr-FR" sz="2200" dirty="0">
              <a:effectLst/>
              <a:latin typeface="Times New Roman" panose="02020603050405020304" pitchFamily="18" charset="0"/>
              <a:ea typeface="Times New Roman" panose="02020603050405020304" pitchFamily="18" charset="0"/>
            </a:endParaRPr>
          </a:p>
        </p:txBody>
      </p:sp>
      <p:sp>
        <p:nvSpPr>
          <p:cNvPr id="6" name="ZoneTexte 5">
            <a:extLst>
              <a:ext uri="{FF2B5EF4-FFF2-40B4-BE49-F238E27FC236}">
                <a16:creationId xmlns:a16="http://schemas.microsoft.com/office/drawing/2014/main" id="{F91F8254-84EC-0490-0C79-AD5B3D9E6AEF}"/>
              </a:ext>
            </a:extLst>
          </p:cNvPr>
          <p:cNvSpPr txBox="1"/>
          <p:nvPr/>
        </p:nvSpPr>
        <p:spPr>
          <a:xfrm>
            <a:off x="1219201" y="281827"/>
            <a:ext cx="9482666" cy="861774"/>
          </a:xfrm>
          <a:prstGeom prst="rect">
            <a:avLst/>
          </a:prstGeom>
          <a:noFill/>
        </p:spPr>
        <p:txBody>
          <a:bodyPr wrap="square">
            <a:spAutoFit/>
          </a:bodyPr>
          <a:lstStyle/>
          <a:p>
            <a:pPr algn="ctr"/>
            <a:endParaRPr lang="fr-FR" sz="1800" dirty="0"/>
          </a:p>
          <a:p>
            <a:pPr algn="ctr"/>
            <a:r>
              <a:rPr lang="fr-FR" sz="3200" dirty="0"/>
              <a:t>L’exhaustivité rassure même si on la sait stérile.</a:t>
            </a:r>
          </a:p>
        </p:txBody>
      </p:sp>
      <p:sp>
        <p:nvSpPr>
          <p:cNvPr id="2" name="ZoneTexte 1">
            <a:extLst>
              <a:ext uri="{FF2B5EF4-FFF2-40B4-BE49-F238E27FC236}">
                <a16:creationId xmlns:a16="http://schemas.microsoft.com/office/drawing/2014/main" id="{555CFCDE-4646-5EAD-5E2C-AF299E9DAE27}"/>
              </a:ext>
            </a:extLst>
          </p:cNvPr>
          <p:cNvSpPr txBox="1"/>
          <p:nvPr/>
        </p:nvSpPr>
        <p:spPr>
          <a:xfrm>
            <a:off x="483628" y="1257300"/>
            <a:ext cx="3199372" cy="461665"/>
          </a:xfrm>
          <a:prstGeom prst="rect">
            <a:avLst/>
          </a:prstGeom>
          <a:noFill/>
        </p:spPr>
        <p:txBody>
          <a:bodyPr wrap="square" rtlCol="0">
            <a:spAutoFit/>
          </a:bodyPr>
          <a:lstStyle/>
          <a:p>
            <a:r>
              <a:rPr lang="fr-FR" sz="2400" b="1" dirty="0"/>
              <a:t>Pour beaucoup: </a:t>
            </a:r>
          </a:p>
        </p:txBody>
      </p:sp>
    </p:spTree>
    <p:extLst>
      <p:ext uri="{BB962C8B-B14F-4D97-AF65-F5344CB8AC3E}">
        <p14:creationId xmlns:p14="http://schemas.microsoft.com/office/powerpoint/2010/main" val="379925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0A282948-C7D7-7EE0-3B97-9148941A8D96}"/>
              </a:ext>
            </a:extLst>
          </p:cNvPr>
          <p:cNvSpPr txBox="1"/>
          <p:nvPr/>
        </p:nvSpPr>
        <p:spPr>
          <a:xfrm>
            <a:off x="707036" y="2459504"/>
            <a:ext cx="10777928" cy="1200329"/>
          </a:xfrm>
          <a:prstGeom prst="rect">
            <a:avLst/>
          </a:prstGeom>
          <a:solidFill>
            <a:schemeClr val="accent1">
              <a:lumMod val="20000"/>
              <a:lumOff val="80000"/>
            </a:schemeClr>
          </a:solidFill>
        </p:spPr>
        <p:txBody>
          <a:bodyPr wrap="square" rtlCol="0">
            <a:spAutoFit/>
          </a:bodyPr>
          <a:lstStyle/>
          <a:p>
            <a:pPr algn="ctr"/>
            <a:r>
              <a:rPr lang="fr-FR" sz="2400" b="1" dirty="0"/>
              <a:t>Cette hypothèse s’appuie sur la prise en compte de plusieurs éléments, </a:t>
            </a:r>
          </a:p>
          <a:p>
            <a:pPr algn="ctr"/>
            <a:r>
              <a:rPr lang="fr-FR" sz="2400" b="1" dirty="0"/>
              <a:t>dont 2 essentiels</a:t>
            </a:r>
          </a:p>
          <a:p>
            <a:pPr algn="ctr"/>
            <a:endParaRPr lang="fr-FR" sz="2400" b="1" dirty="0"/>
          </a:p>
        </p:txBody>
      </p:sp>
      <p:sp>
        <p:nvSpPr>
          <p:cNvPr id="15" name="ZoneTexte 14">
            <a:extLst>
              <a:ext uri="{FF2B5EF4-FFF2-40B4-BE49-F238E27FC236}">
                <a16:creationId xmlns:a16="http://schemas.microsoft.com/office/drawing/2014/main" id="{96056318-DE58-D874-1690-DF425352CA12}"/>
              </a:ext>
            </a:extLst>
          </p:cNvPr>
          <p:cNvSpPr txBox="1"/>
          <p:nvPr/>
        </p:nvSpPr>
        <p:spPr>
          <a:xfrm>
            <a:off x="874426" y="752036"/>
            <a:ext cx="10672997" cy="1200329"/>
          </a:xfrm>
          <a:prstGeom prst="rect">
            <a:avLst/>
          </a:prstGeom>
          <a:solidFill>
            <a:schemeClr val="accent2">
              <a:lumMod val="20000"/>
              <a:lumOff val="80000"/>
            </a:schemeClr>
          </a:solidFill>
        </p:spPr>
        <p:txBody>
          <a:bodyPr wrap="square">
            <a:spAutoFit/>
          </a:bodyPr>
          <a:lstStyle/>
          <a:p>
            <a:pPr marL="0" indent="0" algn="ctr">
              <a:buNone/>
            </a:pPr>
            <a:r>
              <a:rPr lang="fr-FR" sz="2400" b="1" dirty="0">
                <a:solidFill>
                  <a:srgbClr val="0070C0"/>
                </a:solidFill>
              </a:rPr>
              <a:t>Face à la multiplicité des possibles </a:t>
            </a:r>
          </a:p>
          <a:p>
            <a:pPr marL="0" indent="0" algn="ctr">
              <a:buNone/>
            </a:pPr>
            <a:r>
              <a:rPr lang="fr-FR" sz="2400" b="1" dirty="0"/>
              <a:t>Le ciblage consiste alors à faire une hypothèse prioritaire pour conduire les élèves sur le chemin d’accès à la culture  </a:t>
            </a:r>
          </a:p>
        </p:txBody>
      </p:sp>
      <p:sp>
        <p:nvSpPr>
          <p:cNvPr id="6" name="ZoneTexte 5">
            <a:extLst>
              <a:ext uri="{FF2B5EF4-FFF2-40B4-BE49-F238E27FC236}">
                <a16:creationId xmlns:a16="http://schemas.microsoft.com/office/drawing/2014/main" id="{32C36AFE-E69E-B713-6A95-B62D91828669}"/>
              </a:ext>
            </a:extLst>
          </p:cNvPr>
          <p:cNvSpPr txBox="1"/>
          <p:nvPr/>
        </p:nvSpPr>
        <p:spPr>
          <a:xfrm>
            <a:off x="7315200" y="4395635"/>
            <a:ext cx="3714045" cy="830997"/>
          </a:xfrm>
          <a:prstGeom prst="rect">
            <a:avLst/>
          </a:prstGeom>
          <a:solidFill>
            <a:schemeClr val="accent6">
              <a:lumMod val="20000"/>
              <a:lumOff val="80000"/>
            </a:schemeClr>
          </a:solidFill>
        </p:spPr>
        <p:txBody>
          <a:bodyPr wrap="square">
            <a:spAutoFit/>
          </a:bodyPr>
          <a:lstStyle/>
          <a:p>
            <a:pPr algn="ctr"/>
            <a:r>
              <a:rPr lang="fr-FR" sz="2400" b="1" dirty="0"/>
              <a:t>-Le niveau de ressources des élèves </a:t>
            </a:r>
            <a:endParaRPr lang="fr-FR" sz="2400" dirty="0"/>
          </a:p>
        </p:txBody>
      </p:sp>
      <p:sp>
        <p:nvSpPr>
          <p:cNvPr id="8" name="ZoneTexte 7">
            <a:extLst>
              <a:ext uri="{FF2B5EF4-FFF2-40B4-BE49-F238E27FC236}">
                <a16:creationId xmlns:a16="http://schemas.microsoft.com/office/drawing/2014/main" id="{03FBEAD3-A888-093E-1223-E5D4F6C1405D}"/>
              </a:ext>
            </a:extLst>
          </p:cNvPr>
          <p:cNvSpPr txBox="1"/>
          <p:nvPr/>
        </p:nvSpPr>
        <p:spPr>
          <a:xfrm>
            <a:off x="397146" y="4210970"/>
            <a:ext cx="6096000" cy="1200329"/>
          </a:xfrm>
          <a:prstGeom prst="rect">
            <a:avLst/>
          </a:prstGeom>
          <a:solidFill>
            <a:schemeClr val="accent4">
              <a:lumMod val="20000"/>
              <a:lumOff val="80000"/>
            </a:schemeClr>
          </a:solidFill>
        </p:spPr>
        <p:txBody>
          <a:bodyPr wrap="square">
            <a:spAutoFit/>
          </a:bodyPr>
          <a:lstStyle/>
          <a:p>
            <a:pPr algn="ctr"/>
            <a:r>
              <a:rPr lang="fr-FR" sz="2400" b="1" dirty="0"/>
              <a:t>-L’analyse de l’activité adaptative produite dans la caractérisation de l’ECC et du fonds culturel</a:t>
            </a:r>
          </a:p>
        </p:txBody>
      </p:sp>
      <p:sp>
        <p:nvSpPr>
          <p:cNvPr id="9" name="Flèche vers la gauche 8">
            <a:extLst>
              <a:ext uri="{FF2B5EF4-FFF2-40B4-BE49-F238E27FC236}">
                <a16:creationId xmlns:a16="http://schemas.microsoft.com/office/drawing/2014/main" id="{4DA2453A-4D71-EEFB-7B72-ECCE8FC3AE34}"/>
              </a:ext>
            </a:extLst>
          </p:cNvPr>
          <p:cNvSpPr/>
          <p:nvPr/>
        </p:nvSpPr>
        <p:spPr>
          <a:xfrm rot="19560781">
            <a:off x="2788356" y="3567289"/>
            <a:ext cx="1343377" cy="39511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a gauche 9">
            <a:extLst>
              <a:ext uri="{FF2B5EF4-FFF2-40B4-BE49-F238E27FC236}">
                <a16:creationId xmlns:a16="http://schemas.microsoft.com/office/drawing/2014/main" id="{57E87CB8-75A5-A1D8-433B-A84E3B9564AA}"/>
              </a:ext>
            </a:extLst>
          </p:cNvPr>
          <p:cNvSpPr/>
          <p:nvPr/>
        </p:nvSpPr>
        <p:spPr>
          <a:xfrm rot="12928134">
            <a:off x="8216981" y="3737847"/>
            <a:ext cx="1343377" cy="39511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1660484F-FE6A-EF16-A419-1AB8D62D66B6}"/>
              </a:ext>
            </a:extLst>
          </p:cNvPr>
          <p:cNvSpPr txBox="1"/>
          <p:nvPr/>
        </p:nvSpPr>
        <p:spPr>
          <a:xfrm>
            <a:off x="4507605" y="6286107"/>
            <a:ext cx="3971081" cy="369332"/>
          </a:xfrm>
          <a:prstGeom prst="rect">
            <a:avLst/>
          </a:prstGeom>
          <a:solidFill>
            <a:schemeClr val="accent5">
              <a:lumMod val="20000"/>
              <a:lumOff val="80000"/>
            </a:schemeClr>
          </a:solidFill>
        </p:spPr>
        <p:txBody>
          <a:bodyPr wrap="square" rtlCol="0">
            <a:spAutoFit/>
          </a:bodyPr>
          <a:lstStyle/>
          <a:p>
            <a:r>
              <a:rPr lang="fr-FR" b="1" dirty="0"/>
              <a:t>CIBLAGE D’UN OE pour une SEQUENCE</a:t>
            </a:r>
          </a:p>
        </p:txBody>
      </p:sp>
      <p:sp>
        <p:nvSpPr>
          <p:cNvPr id="14" name="Flèche vers la gauche 13">
            <a:extLst>
              <a:ext uri="{FF2B5EF4-FFF2-40B4-BE49-F238E27FC236}">
                <a16:creationId xmlns:a16="http://schemas.microsoft.com/office/drawing/2014/main" id="{E7FEF2CE-D651-E943-805A-53409039AA2C}"/>
              </a:ext>
            </a:extLst>
          </p:cNvPr>
          <p:cNvSpPr/>
          <p:nvPr/>
        </p:nvSpPr>
        <p:spPr>
          <a:xfrm rot="13490845">
            <a:off x="4591595" y="5493889"/>
            <a:ext cx="1343377" cy="39511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a gauche 15">
            <a:extLst>
              <a:ext uri="{FF2B5EF4-FFF2-40B4-BE49-F238E27FC236}">
                <a16:creationId xmlns:a16="http://schemas.microsoft.com/office/drawing/2014/main" id="{A44762E8-0AFD-A994-1D0E-C74BEA9E9FAB}"/>
              </a:ext>
            </a:extLst>
          </p:cNvPr>
          <p:cNvSpPr/>
          <p:nvPr/>
        </p:nvSpPr>
        <p:spPr>
          <a:xfrm rot="19560781">
            <a:off x="6487043" y="5577651"/>
            <a:ext cx="1377891" cy="39926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304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6" grpId="0" animBg="1"/>
      <p:bldP spid="8" grpId="0" animBg="1"/>
      <p:bldP spid="9" grpId="0" animBg="1"/>
      <p:bldP spid="10" grpId="0" animBg="1"/>
      <p:bldP spid="11" grpId="0" animBg="1"/>
      <p:bldP spid="14" grpId="0" animBg="1"/>
      <p:bldP spid="14" grpId="1" animBg="1"/>
      <p:bldP spid="16" grpId="0" animBg="1"/>
      <p:bldP spid="1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255EE48-8898-177F-05F4-86577BCAFD0E}"/>
              </a:ext>
            </a:extLst>
          </p:cNvPr>
          <p:cNvSpPr txBox="1"/>
          <p:nvPr/>
        </p:nvSpPr>
        <p:spPr>
          <a:xfrm>
            <a:off x="226031" y="121245"/>
            <a:ext cx="11702266" cy="1969770"/>
          </a:xfrm>
          <a:prstGeom prst="rect">
            <a:avLst/>
          </a:prstGeom>
          <a:noFill/>
        </p:spPr>
        <p:txBody>
          <a:bodyPr wrap="square" rtlCol="0">
            <a:spAutoFit/>
          </a:bodyPr>
          <a:lstStyle/>
          <a:p>
            <a:pPr algn="ctr"/>
            <a:r>
              <a:rPr lang="fr-FR"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ATTENTION!</a:t>
            </a:r>
          </a:p>
          <a:p>
            <a:pPr algn="ctr"/>
            <a:endParaRPr lang="fr-FR" dirty="0"/>
          </a:p>
          <a:p>
            <a:pPr algn="ctr"/>
            <a:r>
              <a:rPr lang="fr-FR" sz="2000" dirty="0">
                <a:effectLst/>
                <a:latin typeface="Calibri" panose="020F0502020204030204" pitchFamily="34" charset="0"/>
                <a:ea typeface="Calibri" panose="020F0502020204030204" pitchFamily="34" charset="0"/>
                <a:cs typeface="Arial" panose="020B0604020202020204" pitchFamily="34" charset="0"/>
              </a:rPr>
              <a:t>L’enseignant doit clairement distinguer dans son activité de ciblage</a:t>
            </a:r>
          </a:p>
          <a:p>
            <a:pPr algn="ctr"/>
            <a:r>
              <a:rPr lang="fr-FR"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un versant compétence </a:t>
            </a:r>
            <a:r>
              <a:rPr lang="fr-FR" sz="2000" dirty="0">
                <a:effectLst/>
                <a:latin typeface="Calibri" panose="020F0502020204030204" pitchFamily="34" charset="0"/>
                <a:ea typeface="Calibri" panose="020F0502020204030204" pitchFamily="34" charset="0"/>
                <a:cs typeface="Arial" panose="020B0604020202020204" pitchFamily="34" charset="0"/>
              </a:rPr>
              <a:t>qui l’amène à se centrer sur l’action et son résultat efficace dans un contexte précis et </a:t>
            </a:r>
          </a:p>
          <a:p>
            <a:pPr algn="ctr"/>
            <a:r>
              <a:rPr lang="fr-FR" sz="20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un </a:t>
            </a:r>
            <a:r>
              <a:rPr lang="fr-FR"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versant objet d’enseignement </a:t>
            </a:r>
            <a:r>
              <a:rPr lang="fr-FR" sz="2000" dirty="0">
                <a:effectLst/>
                <a:latin typeface="Calibri" panose="020F0502020204030204" pitchFamily="34" charset="0"/>
                <a:ea typeface="Calibri" panose="020F0502020204030204" pitchFamily="34" charset="0"/>
                <a:cs typeface="Arial" panose="020B0604020202020204" pitchFamily="34" charset="0"/>
              </a:rPr>
              <a:t>qui l’amène à se centrer sur les conditions de l’action efficace, sur les indices corporels à identifier pour aider les élèves à apprendre.</a:t>
            </a:r>
          </a:p>
        </p:txBody>
      </p:sp>
      <p:grpSp>
        <p:nvGrpSpPr>
          <p:cNvPr id="5" name="Groupe 4">
            <a:extLst>
              <a:ext uri="{FF2B5EF4-FFF2-40B4-BE49-F238E27FC236}">
                <a16:creationId xmlns:a16="http://schemas.microsoft.com/office/drawing/2014/main" id="{A94A0FD3-9AC0-CD8D-91D9-38C06EAD7BAB}"/>
              </a:ext>
            </a:extLst>
          </p:cNvPr>
          <p:cNvGrpSpPr/>
          <p:nvPr/>
        </p:nvGrpSpPr>
        <p:grpSpPr>
          <a:xfrm>
            <a:off x="1196588" y="2271450"/>
            <a:ext cx="9154658" cy="1572131"/>
            <a:chOff x="-303981" y="371117"/>
            <a:chExt cx="6695390" cy="501738"/>
          </a:xfrm>
        </p:grpSpPr>
        <p:sp>
          <p:nvSpPr>
            <p:cNvPr id="11" name="Zone de texte 21">
              <a:extLst>
                <a:ext uri="{FF2B5EF4-FFF2-40B4-BE49-F238E27FC236}">
                  <a16:creationId xmlns:a16="http://schemas.microsoft.com/office/drawing/2014/main" id="{0B3F9AE4-1CAF-688B-FA58-DA1A3AAA85D8}"/>
                </a:ext>
              </a:extLst>
            </p:cNvPr>
            <p:cNvSpPr txBox="1"/>
            <p:nvPr/>
          </p:nvSpPr>
          <p:spPr>
            <a:xfrm>
              <a:off x="-303981" y="371377"/>
              <a:ext cx="3134995" cy="453365"/>
            </a:xfrm>
            <a:prstGeom prst="rect">
              <a:avLst/>
            </a:prstGeom>
            <a:solidFill>
              <a:schemeClr val="accent6">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400" dirty="0">
                  <a:effectLst/>
                  <a:latin typeface="Calibri" panose="020F0502020204030204" pitchFamily="34" charset="0"/>
                  <a:ea typeface="Calibri" panose="020F0502020204030204" pitchFamily="34" charset="0"/>
                  <a:cs typeface="Arial" panose="020B0604020202020204" pitchFamily="34" charset="0"/>
                </a:rPr>
                <a:t>Le Versant Compétence</a:t>
              </a:r>
            </a:p>
            <a:p>
              <a:pPr algn="ctr"/>
              <a:r>
                <a:rPr lang="fr-FR" sz="2400" b="1" dirty="0">
                  <a:effectLst/>
                  <a:latin typeface="Calibri" panose="020F0502020204030204" pitchFamily="34" charset="0"/>
                  <a:ea typeface="Calibri" panose="020F0502020204030204" pitchFamily="34" charset="0"/>
                  <a:cs typeface="Arial" panose="020B0604020202020204" pitchFamily="34" charset="0"/>
                </a:rPr>
                <a:t>Il organise le projet d’action de l’élève</a:t>
              </a:r>
              <a:r>
                <a:rPr lang="fr-FR" sz="24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9" name="Zone de texte 20">
              <a:extLst>
                <a:ext uri="{FF2B5EF4-FFF2-40B4-BE49-F238E27FC236}">
                  <a16:creationId xmlns:a16="http://schemas.microsoft.com/office/drawing/2014/main" id="{070C4DAA-280E-F11D-B10C-DE14D6D7DFBD}"/>
                </a:ext>
              </a:extLst>
            </p:cNvPr>
            <p:cNvSpPr txBox="1"/>
            <p:nvPr/>
          </p:nvSpPr>
          <p:spPr>
            <a:xfrm>
              <a:off x="3279274" y="371117"/>
              <a:ext cx="3112135" cy="501738"/>
            </a:xfrm>
            <a:prstGeom prst="rect">
              <a:avLst/>
            </a:prstGeom>
            <a:solidFill>
              <a:schemeClr val="accent1">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400" dirty="0">
                  <a:effectLst/>
                  <a:latin typeface="Calibri" panose="020F0502020204030204" pitchFamily="34" charset="0"/>
                  <a:ea typeface="Calibri" panose="020F0502020204030204" pitchFamily="34" charset="0"/>
                  <a:cs typeface="Arial" panose="020B0604020202020204" pitchFamily="34" charset="0"/>
                </a:rPr>
                <a:t>Le Versant Objet d’Enseignement </a:t>
              </a:r>
            </a:p>
            <a:p>
              <a:pPr algn="ctr"/>
              <a:r>
                <a:rPr lang="fr-FR" sz="2400" b="1" dirty="0">
                  <a:effectLst/>
                  <a:latin typeface="Calibri" panose="020F0502020204030204" pitchFamily="34" charset="0"/>
                  <a:ea typeface="Calibri" panose="020F0502020204030204" pitchFamily="34" charset="0"/>
                  <a:cs typeface="Arial" panose="020B0604020202020204" pitchFamily="34" charset="0"/>
                </a:rPr>
                <a:t>Il organise l’activité technique de l’élève</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2" name="ZoneTexte 1">
            <a:extLst>
              <a:ext uri="{FF2B5EF4-FFF2-40B4-BE49-F238E27FC236}">
                <a16:creationId xmlns:a16="http://schemas.microsoft.com/office/drawing/2014/main" id="{8438DD08-084A-DB04-00EE-E0EDD31FE0CD}"/>
              </a:ext>
            </a:extLst>
          </p:cNvPr>
          <p:cNvSpPr txBox="1"/>
          <p:nvPr/>
        </p:nvSpPr>
        <p:spPr>
          <a:xfrm>
            <a:off x="5005443" y="5114200"/>
            <a:ext cx="6436359" cy="892552"/>
          </a:xfrm>
          <a:prstGeom prst="rect">
            <a:avLst/>
          </a:prstGeom>
          <a:noFill/>
        </p:spPr>
        <p:txBody>
          <a:bodyPr wrap="square">
            <a:spAutoFit/>
          </a:bodyPr>
          <a:lstStyle/>
          <a:p>
            <a:pPr marL="0" indent="0" algn="ctr">
              <a:buNone/>
            </a:pPr>
            <a:r>
              <a:rPr lang="fr-FR" sz="2800" b="1" dirty="0">
                <a:latin typeface="Calibri" panose="020F0502020204030204" pitchFamily="34" charset="0"/>
                <a:ea typeface="Calibri" panose="020F0502020204030204" pitchFamily="34" charset="0"/>
                <a:cs typeface="Arial" panose="020B0604020202020204" pitchFamily="34" charset="0"/>
              </a:rPr>
              <a:t>L’OE</a:t>
            </a:r>
            <a:r>
              <a:rPr lang="fr-FR" sz="2400" b="1" dirty="0">
                <a:latin typeface="Calibri" panose="020F0502020204030204" pitchFamily="34" charset="0"/>
                <a:ea typeface="Calibri" panose="020F0502020204030204" pitchFamily="34" charset="0"/>
                <a:cs typeface="Arial" panose="020B0604020202020204" pitchFamily="34" charset="0"/>
              </a:rPr>
              <a:t> est un « </a:t>
            </a:r>
            <a:r>
              <a:rPr lang="fr-FR" sz="2400" b="1" dirty="0">
                <a:solidFill>
                  <a:srgbClr val="0070C0"/>
                </a:solidFill>
                <a:latin typeface="Calibri" panose="020F0502020204030204" pitchFamily="34" charset="0"/>
                <a:ea typeface="Calibri" panose="020F0502020204030204" pitchFamily="34" charset="0"/>
                <a:cs typeface="Arial" panose="020B0604020202020204" pitchFamily="34" charset="0"/>
              </a:rPr>
              <a:t>pas en avant » </a:t>
            </a:r>
            <a:r>
              <a:rPr lang="fr-FR" sz="2400" b="1" dirty="0">
                <a:latin typeface="Calibri" panose="020F0502020204030204" pitchFamily="34" charset="0"/>
                <a:ea typeface="Calibri" panose="020F0502020204030204" pitchFamily="34" charset="0"/>
                <a:cs typeface="Arial" panose="020B0604020202020204" pitchFamily="34" charset="0"/>
              </a:rPr>
              <a:t>incontournable dans le chemin d’accès à la culture, </a:t>
            </a:r>
          </a:p>
        </p:txBody>
      </p:sp>
      <p:sp>
        <p:nvSpPr>
          <p:cNvPr id="3" name="Flèche vers le bas 2">
            <a:extLst>
              <a:ext uri="{FF2B5EF4-FFF2-40B4-BE49-F238E27FC236}">
                <a16:creationId xmlns:a16="http://schemas.microsoft.com/office/drawing/2014/main" id="{6AFE2E1E-427A-AD62-109F-09974221C14D}"/>
              </a:ext>
            </a:extLst>
          </p:cNvPr>
          <p:cNvSpPr/>
          <p:nvPr/>
        </p:nvSpPr>
        <p:spPr>
          <a:xfrm>
            <a:off x="8223622" y="4080162"/>
            <a:ext cx="532919" cy="9256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8285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D698F1-6BC3-B3FF-91DF-EBCA8CBDE4D6}"/>
              </a:ext>
            </a:extLst>
          </p:cNvPr>
          <p:cNvSpPr>
            <a:spLocks noGrp="1"/>
          </p:cNvSpPr>
          <p:nvPr>
            <p:ph type="title"/>
          </p:nvPr>
        </p:nvSpPr>
        <p:spPr/>
        <p:txBody>
          <a:bodyPr/>
          <a:lstStyle/>
          <a:p>
            <a:r>
              <a:rPr lang="fr-FR" dirty="0"/>
              <a:t>Pour se faciliter la vie:  quelques repères!</a:t>
            </a:r>
          </a:p>
        </p:txBody>
      </p:sp>
      <p:graphicFrame>
        <p:nvGraphicFramePr>
          <p:cNvPr id="4" name="Tableau 2">
            <a:extLst>
              <a:ext uri="{FF2B5EF4-FFF2-40B4-BE49-F238E27FC236}">
                <a16:creationId xmlns:a16="http://schemas.microsoft.com/office/drawing/2014/main" id="{3BB63734-8BE6-B4C2-E6FA-28B65BA84416}"/>
              </a:ext>
            </a:extLst>
          </p:cNvPr>
          <p:cNvGraphicFramePr>
            <a:graphicFrameLocks noGrp="1"/>
          </p:cNvGraphicFramePr>
          <p:nvPr>
            <p:extLst>
              <p:ext uri="{D42A27DB-BD31-4B8C-83A1-F6EECF244321}">
                <p14:modId xmlns:p14="http://schemas.microsoft.com/office/powerpoint/2010/main" val="1431458910"/>
              </p:ext>
            </p:extLst>
          </p:nvPr>
        </p:nvGraphicFramePr>
        <p:xfrm>
          <a:off x="316089" y="1937084"/>
          <a:ext cx="11631044" cy="4769070"/>
        </p:xfrm>
        <a:graphic>
          <a:graphicData uri="http://schemas.openxmlformats.org/drawingml/2006/table">
            <a:tbl>
              <a:tblPr firstRow="1" bandRow="1">
                <a:tableStyleId>{5C22544A-7EE6-4342-B048-85BDC9FD1C3A}</a:tableStyleId>
              </a:tblPr>
              <a:tblGrid>
                <a:gridCol w="2827161">
                  <a:extLst>
                    <a:ext uri="{9D8B030D-6E8A-4147-A177-3AD203B41FA5}">
                      <a16:colId xmlns:a16="http://schemas.microsoft.com/office/drawing/2014/main" val="1588610647"/>
                    </a:ext>
                  </a:extLst>
                </a:gridCol>
                <a:gridCol w="8803883">
                  <a:extLst>
                    <a:ext uri="{9D8B030D-6E8A-4147-A177-3AD203B41FA5}">
                      <a16:colId xmlns:a16="http://schemas.microsoft.com/office/drawing/2014/main" val="2450673528"/>
                    </a:ext>
                  </a:extLst>
                </a:gridCol>
              </a:tblGrid>
              <a:tr h="1331716">
                <a:tc>
                  <a:txBody>
                    <a:bodyPr/>
                    <a:lstStyle/>
                    <a:p>
                      <a:r>
                        <a:rPr lang="fr-FR" sz="2800" dirty="0">
                          <a:solidFill>
                            <a:schemeClr val="tx1"/>
                          </a:solidFill>
                        </a:rPr>
                        <a:t>La compétence</a:t>
                      </a:r>
                    </a:p>
                  </a:txBody>
                  <a:tcPr>
                    <a:solidFill>
                      <a:schemeClr val="accent1">
                        <a:lumMod val="20000"/>
                        <a:lumOff val="80000"/>
                      </a:schemeClr>
                    </a:solidFill>
                  </a:tcPr>
                </a:tc>
                <a:tc>
                  <a:txBody>
                    <a:bodyPr/>
                    <a:lstStyle/>
                    <a:p>
                      <a:r>
                        <a:rPr lang="fr-FR" sz="2800" b="1" dirty="0">
                          <a:solidFill>
                            <a:srgbClr val="FF6600"/>
                          </a:solidFill>
                        </a:rPr>
                        <a:t>Un </a:t>
                      </a:r>
                      <a:r>
                        <a:rPr lang="fr-FR" sz="2800" b="1" dirty="0">
                          <a:solidFill>
                            <a:srgbClr val="008000"/>
                          </a:solidFill>
                        </a:rPr>
                        <a:t>verbe + une action clé </a:t>
                      </a:r>
                      <a:br>
                        <a:rPr lang="fr-FR" sz="2800" b="1" dirty="0">
                          <a:solidFill>
                            <a:srgbClr val="008000"/>
                          </a:solidFill>
                        </a:rPr>
                      </a:br>
                      <a:r>
                        <a:rPr lang="fr-FR" sz="2800" dirty="0">
                          <a:solidFill>
                            <a:schemeClr val="tx1"/>
                          </a:solidFill>
                        </a:rPr>
                        <a:t>suivi du </a:t>
                      </a:r>
                      <a:r>
                        <a:rPr lang="fr-FR" sz="2800" b="1" dirty="0">
                          <a:solidFill>
                            <a:srgbClr val="FF0000"/>
                          </a:solidFill>
                        </a:rPr>
                        <a:t>sens, de la finalité poursuivie </a:t>
                      </a:r>
                      <a:br>
                        <a:rPr lang="fr-FR" sz="2800" b="1" dirty="0">
                          <a:solidFill>
                            <a:srgbClr val="FF0000"/>
                          </a:solidFill>
                        </a:rPr>
                      </a:br>
                      <a:r>
                        <a:rPr lang="fr-FR" sz="2800" dirty="0">
                          <a:solidFill>
                            <a:schemeClr val="bg1"/>
                          </a:solidFill>
                        </a:rPr>
                        <a:t> </a:t>
                      </a:r>
                      <a:r>
                        <a:rPr lang="fr-FR" sz="2800" dirty="0">
                          <a:solidFill>
                            <a:schemeClr val="tx1"/>
                          </a:solidFill>
                        </a:rPr>
                        <a:t>(si besoin spécifié avec des éléments de contexte)</a:t>
                      </a:r>
                    </a:p>
                    <a:p>
                      <a:endParaRPr lang="fr-FR" sz="28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85627494"/>
                  </a:ext>
                </a:extLst>
              </a:tr>
              <a:tr h="2970750">
                <a:tc>
                  <a:txBody>
                    <a:bodyPr/>
                    <a:lstStyle/>
                    <a:p>
                      <a:r>
                        <a:rPr lang="fr-FR" sz="2800" b="1" dirty="0"/>
                        <a:t>un objet d’enseignement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solidFill>
                            <a:srgbClr val="FF6600"/>
                          </a:solidFill>
                        </a:rPr>
                        <a:t>L’objet est du coté de la condition pour être efficace</a:t>
                      </a:r>
                      <a:endParaRPr lang="fr-FR" sz="2800" b="1" dirty="0"/>
                    </a:p>
                    <a:p>
                      <a:pPr marL="0" marR="0" lvl="0" indent="0" algn="l" defTabSz="914400" rtl="0" eaLnBrk="1" fontAlgn="auto" latinLnBrk="0" hangingPunct="1">
                        <a:lnSpc>
                          <a:spcPct val="100000"/>
                        </a:lnSpc>
                        <a:spcBef>
                          <a:spcPts val="0"/>
                        </a:spcBef>
                        <a:spcAft>
                          <a:spcPts val="0"/>
                        </a:spcAft>
                        <a:buClrTx/>
                        <a:buSzTx/>
                        <a:buFontTx/>
                        <a:buNone/>
                        <a:tabLst/>
                        <a:defRPr/>
                      </a:pPr>
                      <a:br>
                        <a:rPr lang="fr-FR" sz="2800" b="1" dirty="0">
                          <a:solidFill>
                            <a:srgbClr val="FF6600"/>
                          </a:solidFill>
                        </a:rPr>
                      </a:br>
                      <a:r>
                        <a:rPr lang="fr-FR" sz="2800" b="1" dirty="0">
                          <a:solidFill>
                            <a:srgbClr val="FF6600"/>
                          </a:solidFill>
                        </a:rPr>
                        <a:t>On est sur le….Grâce à quoi…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1" dirty="0">
                        <a:solidFill>
                          <a:srgbClr val="FF66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fr-FR" sz="2800" b="1" dirty="0">
                          <a:solidFill>
                            <a:srgbClr val="FF6600"/>
                          </a:solidFill>
                        </a:rPr>
                      </a:br>
                      <a:endParaRPr lang="fr-FR" sz="2800" kern="1200" dirty="0">
                        <a:solidFill>
                          <a:schemeClr val="dk1"/>
                        </a:solidFill>
                        <a:effectLst/>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875892203"/>
                  </a:ext>
                </a:extLst>
              </a:tr>
            </a:tbl>
          </a:graphicData>
        </a:graphic>
      </p:graphicFrame>
    </p:spTree>
    <p:extLst>
      <p:ext uri="{BB962C8B-B14F-4D97-AF65-F5344CB8AC3E}">
        <p14:creationId xmlns:p14="http://schemas.microsoft.com/office/powerpoint/2010/main" val="2971982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4596164A-4971-79E6-489C-B7FA30C57836}"/>
              </a:ext>
            </a:extLst>
          </p:cNvPr>
          <p:cNvGraphicFramePr>
            <a:graphicFrameLocks noGrp="1"/>
          </p:cNvGraphicFramePr>
          <p:nvPr>
            <p:extLst>
              <p:ext uri="{D42A27DB-BD31-4B8C-83A1-F6EECF244321}">
                <p14:modId xmlns:p14="http://schemas.microsoft.com/office/powerpoint/2010/main" val="4070528233"/>
              </p:ext>
            </p:extLst>
          </p:nvPr>
        </p:nvGraphicFramePr>
        <p:xfrm>
          <a:off x="261257" y="639795"/>
          <a:ext cx="11352809" cy="5949536"/>
        </p:xfrm>
        <a:graphic>
          <a:graphicData uri="http://schemas.openxmlformats.org/drawingml/2006/table">
            <a:tbl>
              <a:tblPr firstRow="1" firstCol="1" bandRow="1">
                <a:tableStyleId>{5C22544A-7EE6-4342-B048-85BDC9FD1C3A}</a:tableStyleId>
              </a:tblPr>
              <a:tblGrid>
                <a:gridCol w="2506480">
                  <a:extLst>
                    <a:ext uri="{9D8B030D-6E8A-4147-A177-3AD203B41FA5}">
                      <a16:colId xmlns:a16="http://schemas.microsoft.com/office/drawing/2014/main" val="1996918884"/>
                    </a:ext>
                  </a:extLst>
                </a:gridCol>
                <a:gridCol w="4509778">
                  <a:extLst>
                    <a:ext uri="{9D8B030D-6E8A-4147-A177-3AD203B41FA5}">
                      <a16:colId xmlns:a16="http://schemas.microsoft.com/office/drawing/2014/main" val="3355086182"/>
                    </a:ext>
                  </a:extLst>
                </a:gridCol>
                <a:gridCol w="4336551">
                  <a:extLst>
                    <a:ext uri="{9D8B030D-6E8A-4147-A177-3AD203B41FA5}">
                      <a16:colId xmlns:a16="http://schemas.microsoft.com/office/drawing/2014/main" val="2370757728"/>
                    </a:ext>
                  </a:extLst>
                </a:gridCol>
              </a:tblGrid>
              <a:tr h="1009402">
                <a:tc>
                  <a:txBody>
                    <a:bodyPr/>
                    <a:lstStyle/>
                    <a:p>
                      <a:pPr algn="ctr">
                        <a:lnSpc>
                          <a:spcPct val="107000"/>
                        </a:lnSpc>
                        <a:spcAft>
                          <a:spcPts val="800"/>
                        </a:spcAft>
                      </a:pPr>
                      <a:endParaRPr lang="fr-FR" sz="2400" dirty="0">
                        <a:solidFill>
                          <a:schemeClr val="tx1"/>
                        </a:solidFill>
                        <a:effectLst/>
                      </a:endParaRPr>
                    </a:p>
                    <a:p>
                      <a:pPr algn="ctr">
                        <a:lnSpc>
                          <a:spcPct val="107000"/>
                        </a:lnSpc>
                        <a:spcAft>
                          <a:spcPts val="800"/>
                        </a:spcAft>
                      </a:pPr>
                      <a:r>
                        <a:rPr lang="fr-FR" sz="2400" dirty="0">
                          <a:solidFill>
                            <a:schemeClr val="tx1"/>
                          </a:solidFill>
                          <a:effectLst/>
                        </a:rPr>
                        <a:t>Pour qui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800"/>
                        </a:spcAft>
                      </a:pPr>
                      <a:r>
                        <a:rPr lang="fr-FR" sz="2400" dirty="0">
                          <a:solidFill>
                            <a:schemeClr val="tx1"/>
                          </a:solidFill>
                          <a:effectLst/>
                        </a:rPr>
                        <a:t>Ciblage compétence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ct val="107000"/>
                        </a:lnSpc>
                        <a:spcAft>
                          <a:spcPts val="800"/>
                        </a:spcAft>
                      </a:pPr>
                      <a:r>
                        <a:rPr lang="fr-FR" sz="2400" dirty="0">
                          <a:solidFill>
                            <a:schemeClr val="tx1"/>
                          </a:solidFill>
                          <a:effectLst/>
                        </a:rPr>
                        <a:t>Ciblage OE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720577476"/>
                  </a:ext>
                </a:extLst>
              </a:tr>
              <a:tr h="4940134">
                <a:tc>
                  <a:txBody>
                    <a:bodyPr/>
                    <a:lstStyle/>
                    <a:p>
                      <a:pPr algn="ctr">
                        <a:lnSpc>
                          <a:spcPct val="107000"/>
                        </a:lnSpc>
                        <a:spcAft>
                          <a:spcPts val="800"/>
                        </a:spcAft>
                      </a:pPr>
                      <a:r>
                        <a:rPr lang="fr-FR" sz="2400" dirty="0">
                          <a:solidFill>
                            <a:schemeClr val="tx1"/>
                          </a:solidFill>
                          <a:effectLst/>
                        </a:rPr>
                        <a:t> </a:t>
                      </a:r>
                    </a:p>
                    <a:p>
                      <a:pPr algn="ctr">
                        <a:lnSpc>
                          <a:spcPct val="107000"/>
                        </a:lnSpc>
                        <a:spcAft>
                          <a:spcPts val="800"/>
                        </a:spcAft>
                      </a:pPr>
                      <a:endParaRPr lang="fr-FR" sz="2400" dirty="0">
                        <a:solidFill>
                          <a:schemeClr val="tx1"/>
                        </a:solidFill>
                        <a:effectLst/>
                      </a:endParaRPr>
                    </a:p>
                    <a:p>
                      <a:pPr algn="ctr">
                        <a:lnSpc>
                          <a:spcPct val="107000"/>
                        </a:lnSpc>
                        <a:spcAft>
                          <a:spcPts val="800"/>
                        </a:spcAft>
                      </a:pPr>
                      <a:r>
                        <a:rPr lang="fr-FR" sz="2400" dirty="0">
                          <a:solidFill>
                            <a:schemeClr val="tx1"/>
                          </a:solidFill>
                          <a:effectLst/>
                        </a:rPr>
                        <a:t>Un sprinter apnéiste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800"/>
                        </a:spcAft>
                      </a:pPr>
                      <a:r>
                        <a:rPr lang="fr-FR" sz="2400" dirty="0">
                          <a:effectLst/>
                        </a:rPr>
                        <a:t> </a:t>
                      </a:r>
                    </a:p>
                    <a:p>
                      <a:pPr algn="ctr">
                        <a:lnSpc>
                          <a:spcPct val="107000"/>
                        </a:lnSpc>
                        <a:spcAft>
                          <a:spcPts val="800"/>
                        </a:spcAft>
                      </a:pPr>
                      <a:r>
                        <a:rPr lang="fr-FR" sz="2400" dirty="0">
                          <a:effectLst/>
                        </a:rPr>
                        <a:t> </a:t>
                      </a:r>
                    </a:p>
                    <a:p>
                      <a:pPr algn="ctr">
                        <a:lnSpc>
                          <a:spcPct val="107000"/>
                        </a:lnSpc>
                        <a:spcAft>
                          <a:spcPts val="800"/>
                        </a:spcAft>
                      </a:pPr>
                      <a:r>
                        <a:rPr lang="fr-FR" sz="2400" dirty="0">
                          <a:effectLst/>
                          <a:highlight>
                            <a:srgbClr val="FFFF00"/>
                          </a:highlight>
                        </a:rPr>
                        <a:t>Maintenir un équilibre corporel stable </a:t>
                      </a:r>
                      <a:r>
                        <a:rPr lang="fr-FR" sz="2400" dirty="0">
                          <a:effectLst/>
                        </a:rPr>
                        <a:t>(corps profilé, continuité de la nage) pour aller vite en crawl sur des distances qui s’allongent </a:t>
                      </a:r>
                    </a:p>
                    <a:p>
                      <a:pPr algn="ctr">
                        <a:lnSpc>
                          <a:spcPct val="107000"/>
                        </a:lnSpc>
                        <a:spcAft>
                          <a:spcPts val="800"/>
                        </a:spcAft>
                      </a:pPr>
                      <a:r>
                        <a:rPr lang="fr-FR" sz="2400" dirty="0">
                          <a:effectLst/>
                        </a:rPr>
                        <a:t>(40 à 50m)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07000"/>
                        </a:lnSpc>
                        <a:spcAft>
                          <a:spcPts val="800"/>
                        </a:spcAft>
                      </a:pPr>
                      <a:endParaRPr lang="fr-FR" sz="2400" dirty="0">
                        <a:effectLst/>
                      </a:endParaRPr>
                    </a:p>
                    <a:p>
                      <a:pPr algn="ctr"/>
                      <a:r>
                        <a:rPr lang="fr-FR" sz="2400" dirty="0">
                          <a:effectLst/>
                        </a:rPr>
                        <a:t>Les actions de la tête dans l’équilibre horizontal du nageur:</a:t>
                      </a:r>
                    </a:p>
                    <a:p>
                      <a:pPr algn="ctr"/>
                      <a:endParaRPr lang="fr-FR" sz="2400" dirty="0">
                        <a:effectLst/>
                      </a:endParaRPr>
                    </a:p>
                    <a:p>
                      <a:pPr algn="ctr"/>
                      <a:r>
                        <a:rPr lang="fr-FR" sz="2400" dirty="0">
                          <a:effectLst/>
                        </a:rPr>
                        <a:t>-</a:t>
                      </a:r>
                      <a:r>
                        <a:rPr lang="fr-FR" sz="2400" dirty="0">
                          <a:effectLst/>
                          <a:highlight>
                            <a:srgbClr val="FFFF00"/>
                          </a:highlight>
                        </a:rPr>
                        <a:t>Fixer longtemps la tête en immersion dans l’axe du corps </a:t>
                      </a:r>
                      <a:r>
                        <a:rPr lang="fr-FR" sz="2400" dirty="0">
                          <a:effectLst/>
                        </a:rPr>
                        <a:t>pour rester aligner</a:t>
                      </a:r>
                    </a:p>
                    <a:p>
                      <a:pPr algn="ctr"/>
                      <a:r>
                        <a:rPr lang="fr-FR" sz="2400" dirty="0">
                          <a:effectLst/>
                        </a:rPr>
                        <a:t>-</a:t>
                      </a:r>
                      <a:r>
                        <a:rPr lang="fr-FR" sz="2400" dirty="0">
                          <a:effectLst/>
                          <a:highlight>
                            <a:srgbClr val="FFFF00"/>
                          </a:highlight>
                        </a:rPr>
                        <a:t>sortir vite la tête </a:t>
                      </a:r>
                      <a:r>
                        <a:rPr lang="fr-FR" sz="2400" dirty="0">
                          <a:effectLst/>
                        </a:rPr>
                        <a:t>en la pivotant pour prendre l’air (dissociation tête /tronc, synchronisation tête/bras, inspiration passive)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940337560"/>
                  </a:ext>
                </a:extLst>
              </a:tr>
            </a:tbl>
          </a:graphicData>
        </a:graphic>
      </p:graphicFrame>
      <p:sp>
        <p:nvSpPr>
          <p:cNvPr id="5" name="ZoneTexte 4">
            <a:extLst>
              <a:ext uri="{FF2B5EF4-FFF2-40B4-BE49-F238E27FC236}">
                <a16:creationId xmlns:a16="http://schemas.microsoft.com/office/drawing/2014/main" id="{95C914F8-AD61-C67F-A9A5-EA3CEAD72AD2}"/>
              </a:ext>
            </a:extLst>
          </p:cNvPr>
          <p:cNvSpPr txBox="1"/>
          <p:nvPr/>
        </p:nvSpPr>
        <p:spPr>
          <a:xfrm>
            <a:off x="2980706" y="178130"/>
            <a:ext cx="5913912" cy="461665"/>
          </a:xfrm>
          <a:prstGeom prst="rect">
            <a:avLst/>
          </a:prstGeom>
          <a:noFill/>
        </p:spPr>
        <p:txBody>
          <a:bodyPr wrap="square" rtlCol="0">
            <a:spAutoFit/>
          </a:bodyPr>
          <a:lstStyle/>
          <a:p>
            <a:pPr algn="ctr"/>
            <a:r>
              <a:rPr lang="fr-FR" sz="2400" b="1" dirty="0"/>
              <a:t>OE cycle 4 natation sportive/début lycée</a:t>
            </a:r>
          </a:p>
        </p:txBody>
      </p:sp>
    </p:spTree>
    <p:extLst>
      <p:ext uri="{BB962C8B-B14F-4D97-AF65-F5344CB8AC3E}">
        <p14:creationId xmlns:p14="http://schemas.microsoft.com/office/powerpoint/2010/main" val="3586327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CAB359B-C02A-C013-D81A-FCE6BAB90C32}"/>
              </a:ext>
            </a:extLst>
          </p:cNvPr>
          <p:cNvSpPr txBox="1"/>
          <p:nvPr/>
        </p:nvSpPr>
        <p:spPr>
          <a:xfrm>
            <a:off x="1363850" y="48355"/>
            <a:ext cx="9113004" cy="523220"/>
          </a:xfrm>
          <a:prstGeom prst="rect">
            <a:avLst/>
          </a:prstGeom>
          <a:noFill/>
        </p:spPr>
        <p:txBody>
          <a:bodyPr wrap="square" rtlCol="0">
            <a:spAutoFit/>
          </a:bodyPr>
          <a:lstStyle/>
          <a:p>
            <a:pPr algn="ctr"/>
            <a:r>
              <a:rPr lang="fr-FR" sz="2800" dirty="0"/>
              <a:t>La danse au cycle 3</a:t>
            </a:r>
          </a:p>
        </p:txBody>
      </p:sp>
      <p:graphicFrame>
        <p:nvGraphicFramePr>
          <p:cNvPr id="2" name="Tableau 1">
            <a:extLst>
              <a:ext uri="{FF2B5EF4-FFF2-40B4-BE49-F238E27FC236}">
                <a16:creationId xmlns:a16="http://schemas.microsoft.com/office/drawing/2014/main" id="{0D42EF18-8413-E993-0873-EB8F6B03A537}"/>
              </a:ext>
            </a:extLst>
          </p:cNvPr>
          <p:cNvGraphicFramePr>
            <a:graphicFrameLocks noGrp="1"/>
          </p:cNvGraphicFramePr>
          <p:nvPr>
            <p:extLst>
              <p:ext uri="{D42A27DB-BD31-4B8C-83A1-F6EECF244321}">
                <p14:modId xmlns:p14="http://schemas.microsoft.com/office/powerpoint/2010/main" val="3561616474"/>
              </p:ext>
            </p:extLst>
          </p:nvPr>
        </p:nvGraphicFramePr>
        <p:xfrm>
          <a:off x="762000" y="795131"/>
          <a:ext cx="10668000" cy="5327374"/>
        </p:xfrm>
        <a:graphic>
          <a:graphicData uri="http://schemas.openxmlformats.org/drawingml/2006/table">
            <a:tbl>
              <a:tblPr firstRow="1" firstCol="1" bandRow="1">
                <a:tableStyleId>{5C22544A-7EE6-4342-B048-85BDC9FD1C3A}</a:tableStyleId>
              </a:tblPr>
              <a:tblGrid>
                <a:gridCol w="5334000">
                  <a:extLst>
                    <a:ext uri="{9D8B030D-6E8A-4147-A177-3AD203B41FA5}">
                      <a16:colId xmlns:a16="http://schemas.microsoft.com/office/drawing/2014/main" val="2969601558"/>
                    </a:ext>
                  </a:extLst>
                </a:gridCol>
                <a:gridCol w="5334000">
                  <a:extLst>
                    <a:ext uri="{9D8B030D-6E8A-4147-A177-3AD203B41FA5}">
                      <a16:colId xmlns:a16="http://schemas.microsoft.com/office/drawing/2014/main" val="2573923242"/>
                    </a:ext>
                  </a:extLst>
                </a:gridCol>
              </a:tblGrid>
              <a:tr h="562186">
                <a:tc>
                  <a:txBody>
                    <a:bodyPr/>
                    <a:lstStyle/>
                    <a:p>
                      <a:pPr algn="ctr">
                        <a:lnSpc>
                          <a:spcPct val="115000"/>
                        </a:lnSpc>
                      </a:pPr>
                      <a:r>
                        <a:rPr lang="fr-FR" sz="2400" dirty="0">
                          <a:ln>
                            <a:noFill/>
                          </a:ln>
                          <a:solidFill>
                            <a:schemeClr val="tx1"/>
                          </a:solidFill>
                          <a:effectLst/>
                          <a:uFill>
                            <a:solidFill>
                              <a:srgbClr val="000000"/>
                            </a:solidFill>
                          </a:uFill>
                        </a:rPr>
                        <a:t>La COMPÉTENCE ciblée</a:t>
                      </a:r>
                      <a:endParaRPr lang="fr-FR" sz="2400" dirty="0">
                        <a:ln>
                          <a:noFill/>
                        </a:ln>
                        <a:solidFill>
                          <a:schemeClr val="tx1"/>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solidFill>
                      <a:schemeClr val="bg2"/>
                    </a:solidFill>
                  </a:tcPr>
                </a:tc>
                <a:tc>
                  <a:txBody>
                    <a:bodyPr/>
                    <a:lstStyle/>
                    <a:p>
                      <a:pPr algn="ctr">
                        <a:lnSpc>
                          <a:spcPct val="115000"/>
                        </a:lnSpc>
                      </a:pPr>
                      <a:r>
                        <a:rPr lang="fr-FR" sz="2400" dirty="0">
                          <a:ln>
                            <a:noFill/>
                          </a:ln>
                          <a:solidFill>
                            <a:schemeClr val="tx1"/>
                          </a:solidFill>
                          <a:effectLst/>
                          <a:uFill>
                            <a:solidFill>
                              <a:srgbClr val="000000"/>
                            </a:solidFill>
                          </a:uFill>
                        </a:rPr>
                        <a:t>L’OBJET D’ENSEIGNEMENT choisi</a:t>
                      </a:r>
                      <a:endParaRPr lang="fr-FR" sz="2400" dirty="0">
                        <a:ln>
                          <a:noFill/>
                        </a:ln>
                        <a:solidFill>
                          <a:schemeClr val="tx1"/>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solidFill>
                      <a:schemeClr val="accent6">
                        <a:lumMod val="20000"/>
                        <a:lumOff val="80000"/>
                      </a:schemeClr>
                    </a:solidFill>
                  </a:tcPr>
                </a:tc>
                <a:extLst>
                  <a:ext uri="{0D108BD9-81ED-4DB2-BD59-A6C34878D82A}">
                    <a16:rowId xmlns:a16="http://schemas.microsoft.com/office/drawing/2014/main" val="1727594485"/>
                  </a:ext>
                </a:extLst>
              </a:tr>
              <a:tr h="4765188">
                <a:tc>
                  <a:txBody>
                    <a:bodyPr/>
                    <a:lstStyle/>
                    <a:p>
                      <a:pPr algn="ctr">
                        <a:lnSpc>
                          <a:spcPct val="106000"/>
                        </a:lnSpc>
                        <a:spcBef>
                          <a:spcPts val="800"/>
                        </a:spcBef>
                        <a:tabLst>
                          <a:tab pos="914400" algn="l"/>
                          <a:tab pos="1828800" algn="l"/>
                          <a:tab pos="2743200" algn="l"/>
                        </a:tabLst>
                      </a:pPr>
                      <a:r>
                        <a:rPr lang="fr-FR" sz="2400" dirty="0">
                          <a:ln>
                            <a:noFill/>
                          </a:ln>
                          <a:solidFill>
                            <a:schemeClr val="tx1"/>
                          </a:solidFill>
                          <a:effectLst/>
                          <a:uFill>
                            <a:solidFill>
                              <a:srgbClr val="000000"/>
                            </a:solidFill>
                          </a:uFill>
                        </a:rPr>
                        <a:t> </a:t>
                      </a:r>
                      <a:r>
                        <a:rPr lang="fr-FR" sz="2400" dirty="0">
                          <a:ln>
                            <a:noFill/>
                          </a:ln>
                          <a:solidFill>
                            <a:schemeClr val="tx1"/>
                          </a:solidFill>
                          <a:effectLst/>
                          <a:highlight>
                            <a:srgbClr val="FFFF00"/>
                          </a:highlight>
                          <a:uFill>
                            <a:solidFill>
                              <a:srgbClr val="000000"/>
                            </a:solidFill>
                          </a:uFill>
                        </a:rPr>
                        <a:t>Composer, et présenter, </a:t>
                      </a:r>
                      <a:r>
                        <a:rPr lang="fr-FR" sz="2400" dirty="0">
                          <a:ln>
                            <a:noFill/>
                          </a:ln>
                          <a:solidFill>
                            <a:schemeClr val="tx1"/>
                          </a:solidFill>
                          <a:effectLst/>
                          <a:uFill>
                            <a:solidFill>
                              <a:srgbClr val="000000"/>
                            </a:solidFill>
                          </a:uFill>
                        </a:rPr>
                        <a:t>une chorégraphie apprise et structurée pour :</a:t>
                      </a:r>
                    </a:p>
                    <a:p>
                      <a:pPr algn="ctr">
                        <a:lnSpc>
                          <a:spcPct val="106000"/>
                        </a:lnSpc>
                        <a:spcBef>
                          <a:spcPts val="800"/>
                        </a:spcBef>
                        <a:tabLst>
                          <a:tab pos="914400" algn="l"/>
                          <a:tab pos="1828800" algn="l"/>
                          <a:tab pos="2743200" algn="l"/>
                        </a:tabLst>
                      </a:pPr>
                      <a:r>
                        <a:rPr lang="fr-FR" sz="2400" dirty="0">
                          <a:ln>
                            <a:noFill/>
                          </a:ln>
                          <a:solidFill>
                            <a:schemeClr val="tx1"/>
                          </a:solidFill>
                          <a:effectLst/>
                          <a:uFill>
                            <a:solidFill>
                              <a:srgbClr val="000000"/>
                            </a:solidFill>
                          </a:uFill>
                        </a:rPr>
                        <a:t>-Faire en même temps la même chose ;</a:t>
                      </a:r>
                    </a:p>
                    <a:p>
                      <a:pPr algn="ctr">
                        <a:lnSpc>
                          <a:spcPct val="106000"/>
                        </a:lnSpc>
                        <a:spcBef>
                          <a:spcPts val="800"/>
                        </a:spcBef>
                        <a:tabLst>
                          <a:tab pos="914400" algn="l"/>
                          <a:tab pos="1828800" algn="l"/>
                          <a:tab pos="2743200" algn="l"/>
                        </a:tabLst>
                      </a:pPr>
                      <a:r>
                        <a:rPr lang="fr-FR" sz="2000" dirty="0">
                          <a:ln>
                            <a:noFill/>
                          </a:ln>
                          <a:solidFill>
                            <a:schemeClr val="tx1"/>
                          </a:solidFill>
                          <a:effectLst/>
                          <a:uFill>
                            <a:solidFill>
                              <a:srgbClr val="000000"/>
                            </a:solidFill>
                          </a:uFill>
                        </a:rPr>
                        <a:t>-Faire en même temps des choses </a:t>
                      </a:r>
                      <a:r>
                        <a:rPr lang="fr-FR" sz="2000" dirty="0" err="1">
                          <a:ln>
                            <a:noFill/>
                          </a:ln>
                          <a:solidFill>
                            <a:schemeClr val="tx1"/>
                          </a:solidFill>
                          <a:effectLst/>
                          <a:uFill>
                            <a:solidFill>
                              <a:srgbClr val="000000"/>
                            </a:solidFill>
                          </a:uFill>
                        </a:rPr>
                        <a:t>diffé</a:t>
                      </a:r>
                      <a:r>
                        <a:rPr lang="es-ES_tradnl" sz="2000" dirty="0">
                          <a:ln>
                            <a:noFill/>
                          </a:ln>
                          <a:solidFill>
                            <a:schemeClr val="tx1"/>
                          </a:solidFill>
                          <a:effectLst/>
                          <a:uFill>
                            <a:solidFill>
                              <a:srgbClr val="000000"/>
                            </a:solidFill>
                          </a:uFill>
                        </a:rPr>
                        <a:t>rentes</a:t>
                      </a:r>
                      <a:r>
                        <a:rPr lang="fr-FR" sz="2000" dirty="0">
                          <a:ln>
                            <a:noFill/>
                          </a:ln>
                          <a:solidFill>
                            <a:schemeClr val="tx1"/>
                          </a:solidFill>
                          <a:effectLst/>
                          <a:uFill>
                            <a:solidFill>
                              <a:srgbClr val="000000"/>
                            </a:solidFill>
                          </a:uFill>
                        </a:rPr>
                        <a:t> ;</a:t>
                      </a:r>
                    </a:p>
                    <a:p>
                      <a:pPr algn="ctr">
                        <a:lnSpc>
                          <a:spcPct val="106000"/>
                        </a:lnSpc>
                        <a:spcBef>
                          <a:spcPts val="800"/>
                        </a:spcBef>
                        <a:tabLst>
                          <a:tab pos="914400" algn="l"/>
                          <a:tab pos="1828800" algn="l"/>
                          <a:tab pos="2743200" algn="l"/>
                        </a:tabLst>
                      </a:pPr>
                      <a:r>
                        <a:rPr lang="fr-FR" sz="2000" dirty="0">
                          <a:ln>
                            <a:noFill/>
                          </a:ln>
                          <a:solidFill>
                            <a:schemeClr val="tx1"/>
                          </a:solidFill>
                          <a:effectLst/>
                          <a:uFill>
                            <a:solidFill>
                              <a:srgbClr val="000000"/>
                            </a:solidFill>
                          </a:uFill>
                        </a:rPr>
                        <a:t>-Faire la même chose mais décalé dans le temps ;</a:t>
                      </a:r>
                    </a:p>
                    <a:p>
                      <a:pPr algn="ctr">
                        <a:lnSpc>
                          <a:spcPct val="106000"/>
                        </a:lnSpc>
                        <a:spcBef>
                          <a:spcPts val="800"/>
                        </a:spcBef>
                        <a:tabLst>
                          <a:tab pos="914400" algn="l"/>
                          <a:tab pos="1828800" algn="l"/>
                          <a:tab pos="2743200" algn="l"/>
                        </a:tabLst>
                      </a:pPr>
                      <a:r>
                        <a:rPr lang="fr-FR" sz="2400" dirty="0">
                          <a:ln>
                            <a:noFill/>
                          </a:ln>
                          <a:solidFill>
                            <a:schemeClr val="tx1"/>
                          </a:solidFill>
                          <a:effectLst/>
                          <a:highlight>
                            <a:srgbClr val="FFFF00"/>
                          </a:highlight>
                          <a:uFill>
                            <a:solidFill>
                              <a:srgbClr val="000000"/>
                            </a:solidFill>
                          </a:uFill>
                        </a:rPr>
                        <a:t>Le tout produisant un « effet d</a:t>
                      </a:r>
                      <a:r>
                        <a:rPr lang="ar-SA" sz="2400" dirty="0">
                          <a:ln>
                            <a:noFill/>
                          </a:ln>
                          <a:solidFill>
                            <a:schemeClr val="tx1"/>
                          </a:solidFill>
                          <a:effectLst/>
                          <a:highlight>
                            <a:srgbClr val="FFFF00"/>
                          </a:highlight>
                          <a:uFill>
                            <a:solidFill>
                              <a:srgbClr val="000000"/>
                            </a:solidFill>
                          </a:uFill>
                        </a:rPr>
                        <a:t>’</a:t>
                      </a:r>
                      <a:r>
                        <a:rPr lang="fr-FR" sz="2400" dirty="0">
                          <a:ln>
                            <a:noFill/>
                          </a:ln>
                          <a:solidFill>
                            <a:schemeClr val="tx1"/>
                          </a:solidFill>
                          <a:effectLst/>
                          <a:highlight>
                            <a:srgbClr val="FFFF00"/>
                          </a:highlight>
                          <a:uFill>
                            <a:solidFill>
                              <a:srgbClr val="000000"/>
                            </a:solidFill>
                          </a:uFill>
                        </a:rPr>
                        <a:t>ensemble, d</a:t>
                      </a:r>
                      <a:r>
                        <a:rPr lang="ar-SA" sz="2400" dirty="0">
                          <a:ln>
                            <a:noFill/>
                          </a:ln>
                          <a:solidFill>
                            <a:schemeClr val="tx1"/>
                          </a:solidFill>
                          <a:effectLst/>
                          <a:highlight>
                            <a:srgbClr val="FFFF00"/>
                          </a:highlight>
                          <a:uFill>
                            <a:solidFill>
                              <a:srgbClr val="000000"/>
                            </a:solidFill>
                          </a:uFill>
                        </a:rPr>
                        <a:t>’</a:t>
                      </a:r>
                      <a:r>
                        <a:rPr lang="fr-FR" sz="2400" dirty="0">
                          <a:ln>
                            <a:noFill/>
                          </a:ln>
                          <a:solidFill>
                            <a:schemeClr val="tx1"/>
                          </a:solidFill>
                          <a:effectLst/>
                          <a:highlight>
                            <a:srgbClr val="FFFF00"/>
                          </a:highlight>
                          <a:uFill>
                            <a:solidFill>
                              <a:srgbClr val="000000"/>
                            </a:solidFill>
                          </a:uFill>
                        </a:rPr>
                        <a:t>unité et d</a:t>
                      </a:r>
                      <a:r>
                        <a:rPr lang="ar-SA" sz="2400" dirty="0">
                          <a:ln>
                            <a:noFill/>
                          </a:ln>
                          <a:solidFill>
                            <a:schemeClr val="tx1"/>
                          </a:solidFill>
                          <a:effectLst/>
                          <a:highlight>
                            <a:srgbClr val="FFFF00"/>
                          </a:highlight>
                          <a:uFill>
                            <a:solidFill>
                              <a:srgbClr val="000000"/>
                            </a:solidFill>
                          </a:uFill>
                        </a:rPr>
                        <a:t>’</a:t>
                      </a:r>
                      <a:r>
                        <a:rPr lang="it-IT" sz="2400" dirty="0" err="1">
                          <a:ln>
                            <a:noFill/>
                          </a:ln>
                          <a:solidFill>
                            <a:schemeClr val="tx1"/>
                          </a:solidFill>
                          <a:effectLst/>
                          <a:highlight>
                            <a:srgbClr val="FFFF00"/>
                          </a:highlight>
                          <a:uFill>
                            <a:solidFill>
                              <a:srgbClr val="000000"/>
                            </a:solidFill>
                          </a:uFill>
                        </a:rPr>
                        <a:t>intensit</a:t>
                      </a:r>
                      <a:r>
                        <a:rPr lang="fr-FR" sz="2400" dirty="0" err="1">
                          <a:ln>
                            <a:noFill/>
                          </a:ln>
                          <a:solidFill>
                            <a:schemeClr val="tx1"/>
                          </a:solidFill>
                          <a:effectLst/>
                          <a:highlight>
                            <a:srgbClr val="FFFF00"/>
                          </a:highlight>
                          <a:uFill>
                            <a:solidFill>
                              <a:srgbClr val="000000"/>
                            </a:solidFill>
                          </a:uFill>
                        </a:rPr>
                        <a:t>é</a:t>
                      </a:r>
                      <a:r>
                        <a:rPr lang="fr-FR" sz="2400" dirty="0">
                          <a:ln>
                            <a:noFill/>
                          </a:ln>
                          <a:solidFill>
                            <a:schemeClr val="tx1"/>
                          </a:solidFill>
                          <a:effectLst/>
                          <a:highlight>
                            <a:srgbClr val="FFFF00"/>
                          </a:highlight>
                          <a:uFill>
                            <a:solidFill>
                              <a:srgbClr val="000000"/>
                            </a:solidFill>
                          </a:uFill>
                        </a:rPr>
                        <a:t> » </a:t>
                      </a:r>
                    </a:p>
                    <a:p>
                      <a:pPr algn="just">
                        <a:lnSpc>
                          <a:spcPct val="115000"/>
                        </a:lnSpc>
                      </a:pPr>
                      <a:r>
                        <a:rPr lang="fr-FR" sz="2400" dirty="0">
                          <a:ln>
                            <a:noFill/>
                          </a:ln>
                          <a:solidFill>
                            <a:schemeClr val="tx1"/>
                          </a:solidFill>
                          <a:effectLst/>
                          <a:uFill>
                            <a:solidFill>
                              <a:srgbClr val="000000"/>
                            </a:solidFill>
                          </a:uFill>
                        </a:rPr>
                        <a:t>sur le spectateur par la réalisation de formes corporelles simples et pré</a:t>
                      </a:r>
                      <a:r>
                        <a:rPr lang="pt-PT" sz="2400" dirty="0">
                          <a:ln>
                            <a:noFill/>
                          </a:ln>
                          <a:solidFill>
                            <a:schemeClr val="tx1"/>
                          </a:solidFill>
                          <a:effectLst/>
                          <a:uFill>
                            <a:solidFill>
                              <a:srgbClr val="000000"/>
                            </a:solidFill>
                          </a:uFill>
                        </a:rPr>
                        <a:t>cises.</a:t>
                      </a:r>
                      <a:endParaRPr lang="fr-FR" sz="2400" dirty="0">
                        <a:ln>
                          <a:noFill/>
                        </a:ln>
                        <a:solidFill>
                          <a:schemeClr val="tx1"/>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solidFill>
                      <a:schemeClr val="bg2"/>
                    </a:solidFill>
                  </a:tcPr>
                </a:tc>
                <a:tc>
                  <a:txBody>
                    <a:bodyPr/>
                    <a:lstStyle/>
                    <a:p>
                      <a:pPr algn="ctr">
                        <a:lnSpc>
                          <a:spcPct val="106000"/>
                        </a:lnSpc>
                        <a:spcBef>
                          <a:spcPts val="800"/>
                        </a:spcBef>
                        <a:tabLst>
                          <a:tab pos="914400" algn="l"/>
                          <a:tab pos="1828800" algn="l"/>
                          <a:tab pos="2743200" algn="l"/>
                        </a:tabLst>
                      </a:pPr>
                      <a:r>
                        <a:rPr lang="it-IT" sz="2400" dirty="0">
                          <a:ln>
                            <a:noFill/>
                          </a:ln>
                          <a:solidFill>
                            <a:schemeClr val="tx1"/>
                          </a:solidFill>
                          <a:effectLst/>
                          <a:uFill>
                            <a:solidFill>
                              <a:srgbClr val="000000"/>
                            </a:solidFill>
                          </a:uFill>
                        </a:rPr>
                        <a:t>Tous ensemble</a:t>
                      </a:r>
                    </a:p>
                    <a:p>
                      <a:pPr algn="ctr">
                        <a:lnSpc>
                          <a:spcPct val="106000"/>
                        </a:lnSpc>
                        <a:spcBef>
                          <a:spcPts val="800"/>
                        </a:spcBef>
                        <a:tabLst>
                          <a:tab pos="914400" algn="l"/>
                          <a:tab pos="1828800" algn="l"/>
                          <a:tab pos="2743200" algn="l"/>
                        </a:tabLst>
                      </a:pPr>
                      <a:r>
                        <a:rPr lang="it-IT" sz="2400" dirty="0">
                          <a:ln>
                            <a:noFill/>
                          </a:ln>
                          <a:solidFill>
                            <a:schemeClr val="tx1"/>
                          </a:solidFill>
                          <a:effectLst/>
                          <a:highlight>
                            <a:srgbClr val="FFFF00"/>
                          </a:highlight>
                          <a:uFill>
                            <a:solidFill>
                              <a:srgbClr val="000000"/>
                            </a:solidFill>
                          </a:uFill>
                        </a:rPr>
                        <a:t>Il </a:t>
                      </a:r>
                      <a:r>
                        <a:rPr lang="it-IT" sz="2400" dirty="0" err="1">
                          <a:ln>
                            <a:noFill/>
                          </a:ln>
                          <a:solidFill>
                            <a:schemeClr val="tx1"/>
                          </a:solidFill>
                          <a:effectLst/>
                          <a:highlight>
                            <a:srgbClr val="FFFF00"/>
                          </a:highlight>
                          <a:uFill>
                            <a:solidFill>
                              <a:srgbClr val="000000"/>
                            </a:solidFill>
                          </a:uFill>
                        </a:rPr>
                        <a:t>s</a:t>
                      </a:r>
                      <a:r>
                        <a:rPr lang="ar-SA" sz="2400" dirty="0">
                          <a:ln>
                            <a:noFill/>
                          </a:ln>
                          <a:solidFill>
                            <a:schemeClr val="tx1"/>
                          </a:solidFill>
                          <a:effectLst/>
                          <a:highlight>
                            <a:srgbClr val="FFFF00"/>
                          </a:highlight>
                          <a:uFill>
                            <a:solidFill>
                              <a:srgbClr val="000000"/>
                            </a:solidFill>
                          </a:uFill>
                        </a:rPr>
                        <a:t>’</a:t>
                      </a:r>
                      <a:r>
                        <a:rPr lang="fr-FR" sz="2400" dirty="0">
                          <a:ln>
                            <a:noFill/>
                          </a:ln>
                          <a:solidFill>
                            <a:schemeClr val="tx1"/>
                          </a:solidFill>
                          <a:effectLst/>
                          <a:highlight>
                            <a:srgbClr val="FFFF00"/>
                          </a:highlight>
                          <a:uFill>
                            <a:solidFill>
                              <a:srgbClr val="000000"/>
                            </a:solidFill>
                          </a:uFill>
                        </a:rPr>
                        <a:t>agit de créer de la continuité et de la coordination entre tous les danseurs pour créer une impression d’unité (NOUS), avec des gestes « grands, précis et appuyés » (JE).</a:t>
                      </a:r>
                    </a:p>
                    <a:p>
                      <a:pPr algn="just">
                        <a:lnSpc>
                          <a:spcPct val="115000"/>
                        </a:lnSpc>
                      </a:pPr>
                      <a:r>
                        <a:rPr lang="fr-FR" sz="2400" dirty="0">
                          <a:ln>
                            <a:noFill/>
                          </a:ln>
                          <a:solidFill>
                            <a:schemeClr val="tx1"/>
                          </a:solidFill>
                          <a:effectLst/>
                          <a:uFill>
                            <a:solidFill>
                              <a:srgbClr val="000000"/>
                            </a:solidFill>
                          </a:uFill>
                        </a:rPr>
                        <a:t>Les corps sont en mouvement, dans le même sens et la même direction, </a:t>
                      </a:r>
                      <a:r>
                        <a:rPr lang="fr-FR" sz="2400" dirty="0">
                          <a:ln>
                            <a:noFill/>
                          </a:ln>
                          <a:solidFill>
                            <a:schemeClr val="tx1"/>
                          </a:solidFill>
                          <a:effectLst/>
                          <a:highlight>
                            <a:srgbClr val="FFFF00"/>
                          </a:highlight>
                          <a:uFill>
                            <a:solidFill>
                              <a:srgbClr val="000000"/>
                            </a:solidFill>
                          </a:uFill>
                        </a:rPr>
                        <a:t>en relation prioritaire à des variables d</a:t>
                      </a:r>
                      <a:r>
                        <a:rPr lang="ar-SA" sz="2400" dirty="0">
                          <a:ln>
                            <a:noFill/>
                          </a:ln>
                          <a:solidFill>
                            <a:schemeClr val="tx1"/>
                          </a:solidFill>
                          <a:effectLst/>
                          <a:highlight>
                            <a:srgbClr val="FFFF00"/>
                          </a:highlight>
                          <a:uFill>
                            <a:solidFill>
                              <a:srgbClr val="000000"/>
                            </a:solidFill>
                          </a:uFill>
                        </a:rPr>
                        <a:t>’</a:t>
                      </a:r>
                      <a:r>
                        <a:rPr lang="fr-FR" sz="2400" dirty="0">
                          <a:ln>
                            <a:noFill/>
                          </a:ln>
                          <a:solidFill>
                            <a:schemeClr val="tx1"/>
                          </a:solidFill>
                          <a:effectLst/>
                          <a:highlight>
                            <a:srgbClr val="FFFF00"/>
                          </a:highlight>
                          <a:uFill>
                            <a:solidFill>
                              <a:srgbClr val="000000"/>
                            </a:solidFill>
                          </a:uFill>
                        </a:rPr>
                        <a:t>espace et de temps</a:t>
                      </a:r>
                      <a:endParaRPr lang="fr-FR" sz="2400" dirty="0">
                        <a:ln>
                          <a:noFill/>
                        </a:ln>
                        <a:solidFill>
                          <a:schemeClr val="tx1"/>
                        </a:solidFill>
                        <a:effectLst/>
                        <a:highlight>
                          <a:srgbClr val="FFFF00"/>
                        </a:highligh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0" marR="50800" marT="50800" marB="50800">
                    <a:solidFill>
                      <a:schemeClr val="accent6">
                        <a:lumMod val="20000"/>
                        <a:lumOff val="80000"/>
                      </a:schemeClr>
                    </a:solidFill>
                  </a:tcPr>
                </a:tc>
                <a:extLst>
                  <a:ext uri="{0D108BD9-81ED-4DB2-BD59-A6C34878D82A}">
                    <a16:rowId xmlns:a16="http://schemas.microsoft.com/office/drawing/2014/main" val="4150052316"/>
                  </a:ext>
                </a:extLst>
              </a:tr>
            </a:tbl>
          </a:graphicData>
        </a:graphic>
      </p:graphicFrame>
    </p:spTree>
    <p:extLst>
      <p:ext uri="{BB962C8B-B14F-4D97-AF65-F5344CB8AC3E}">
        <p14:creationId xmlns:p14="http://schemas.microsoft.com/office/powerpoint/2010/main" val="3926440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6A6F69-0A18-D864-F61D-098CE4D7659D}"/>
              </a:ext>
            </a:extLst>
          </p:cNvPr>
          <p:cNvSpPr>
            <a:spLocks noGrp="1"/>
          </p:cNvSpPr>
          <p:nvPr>
            <p:ph type="title"/>
          </p:nvPr>
        </p:nvSpPr>
        <p:spPr/>
        <p:txBody>
          <a:bodyPr/>
          <a:lstStyle/>
          <a:p>
            <a:pPr algn="ctr"/>
            <a:r>
              <a:rPr lang="fr-FR" dirty="0"/>
              <a:t>Relais vitesse</a:t>
            </a:r>
          </a:p>
        </p:txBody>
      </p:sp>
      <p:graphicFrame>
        <p:nvGraphicFramePr>
          <p:cNvPr id="4" name="Tableau 3">
            <a:extLst>
              <a:ext uri="{FF2B5EF4-FFF2-40B4-BE49-F238E27FC236}">
                <a16:creationId xmlns:a16="http://schemas.microsoft.com/office/drawing/2014/main" id="{45368FF9-D0EB-2D14-1F04-EED0BF0FF7E9}"/>
              </a:ext>
            </a:extLst>
          </p:cNvPr>
          <p:cNvGraphicFramePr>
            <a:graphicFrameLocks noGrp="1"/>
          </p:cNvGraphicFramePr>
          <p:nvPr>
            <p:extLst>
              <p:ext uri="{D42A27DB-BD31-4B8C-83A1-F6EECF244321}">
                <p14:modId xmlns:p14="http://schemas.microsoft.com/office/powerpoint/2010/main" val="4018198380"/>
              </p:ext>
            </p:extLst>
          </p:nvPr>
        </p:nvGraphicFramePr>
        <p:xfrm>
          <a:off x="530086" y="1815548"/>
          <a:ext cx="10823714" cy="4571999"/>
        </p:xfrm>
        <a:graphic>
          <a:graphicData uri="http://schemas.openxmlformats.org/drawingml/2006/table">
            <a:tbl>
              <a:tblPr firstRow="1" firstCol="1" bandRow="1">
                <a:tableStyleId>{5C22544A-7EE6-4342-B048-85BDC9FD1C3A}</a:tableStyleId>
              </a:tblPr>
              <a:tblGrid>
                <a:gridCol w="5411857">
                  <a:extLst>
                    <a:ext uri="{9D8B030D-6E8A-4147-A177-3AD203B41FA5}">
                      <a16:colId xmlns:a16="http://schemas.microsoft.com/office/drawing/2014/main" val="1423321479"/>
                    </a:ext>
                  </a:extLst>
                </a:gridCol>
                <a:gridCol w="5411857">
                  <a:extLst>
                    <a:ext uri="{9D8B030D-6E8A-4147-A177-3AD203B41FA5}">
                      <a16:colId xmlns:a16="http://schemas.microsoft.com/office/drawing/2014/main" val="551548459"/>
                    </a:ext>
                  </a:extLst>
                </a:gridCol>
              </a:tblGrid>
              <a:tr h="482590">
                <a:tc>
                  <a:txBody>
                    <a:bodyPr/>
                    <a:lstStyle/>
                    <a:p>
                      <a:pPr algn="ctr">
                        <a:lnSpc>
                          <a:spcPct val="115000"/>
                        </a:lnSpc>
                      </a:pPr>
                      <a:r>
                        <a:rPr lang="fr-FR" sz="2400" dirty="0">
                          <a:solidFill>
                            <a:schemeClr val="tx1"/>
                          </a:solidFill>
                          <a:effectLst/>
                        </a:rPr>
                        <a:t>La COMPÉTENCE ciblée</a:t>
                      </a:r>
                      <a:endParaRPr lang="fr-FR"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2"/>
                    </a:solidFill>
                  </a:tcPr>
                </a:tc>
                <a:tc>
                  <a:txBody>
                    <a:bodyPr/>
                    <a:lstStyle/>
                    <a:p>
                      <a:pPr algn="ctr">
                        <a:lnSpc>
                          <a:spcPct val="115000"/>
                        </a:lnSpc>
                      </a:pPr>
                      <a:r>
                        <a:rPr lang="fr-FR" sz="2400" dirty="0">
                          <a:solidFill>
                            <a:schemeClr val="tx1"/>
                          </a:solidFill>
                          <a:effectLst/>
                        </a:rPr>
                        <a:t>L’OBJET D’ENSEIGNEMENT choisi</a:t>
                      </a:r>
                      <a:endParaRPr lang="fr-FR"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594331795"/>
                  </a:ext>
                </a:extLst>
              </a:tr>
              <a:tr h="4089409">
                <a:tc>
                  <a:txBody>
                    <a:bodyPr/>
                    <a:lstStyle/>
                    <a:p>
                      <a:pPr algn="just">
                        <a:lnSpc>
                          <a:spcPct val="115000"/>
                        </a:lnSpc>
                      </a:pPr>
                      <a:endParaRPr lang="fr-FR" sz="2400" dirty="0">
                        <a:solidFill>
                          <a:schemeClr val="tx1"/>
                        </a:solidFill>
                        <a:effectLst/>
                        <a:highlight>
                          <a:srgbClr val="FFFF00"/>
                        </a:highlight>
                      </a:endParaRPr>
                    </a:p>
                    <a:p>
                      <a:pPr algn="just">
                        <a:lnSpc>
                          <a:spcPct val="115000"/>
                        </a:lnSpc>
                      </a:pPr>
                      <a:r>
                        <a:rPr lang="fr-FR" sz="2400" dirty="0">
                          <a:solidFill>
                            <a:schemeClr val="tx1"/>
                          </a:solidFill>
                          <a:effectLst/>
                          <a:highlight>
                            <a:srgbClr val="FFFF00"/>
                          </a:highlight>
                        </a:rPr>
                        <a:t>Courir vite, à 2, sans témoin, pour gagner sa course, sur des distances courtes (entre 25 et 40m). </a:t>
                      </a:r>
                    </a:p>
                    <a:p>
                      <a:pPr algn="just">
                        <a:lnSpc>
                          <a:spcPct val="115000"/>
                        </a:lnSpc>
                      </a:pPr>
                      <a:endParaRPr lang="fr-FR" sz="2400" dirty="0">
                        <a:solidFill>
                          <a:schemeClr val="tx1"/>
                        </a:solidFill>
                        <a:effectLst/>
                        <a:highlight>
                          <a:srgbClr val="FFFF00"/>
                        </a:highlight>
                      </a:endParaRPr>
                    </a:p>
                    <a:p>
                      <a:pPr algn="just">
                        <a:lnSpc>
                          <a:spcPct val="115000"/>
                        </a:lnSpc>
                      </a:pPr>
                      <a:r>
                        <a:rPr lang="fr-FR" sz="2400" dirty="0">
                          <a:solidFill>
                            <a:schemeClr val="tx1"/>
                          </a:solidFill>
                          <a:effectLst/>
                        </a:rPr>
                        <a:t>Les élèves tiennent différents rôles : donneur, receveur, observateur  </a:t>
                      </a:r>
                    </a:p>
                    <a:p>
                      <a:pPr algn="just">
                        <a:lnSpc>
                          <a:spcPct val="115000"/>
                        </a:lnSpc>
                      </a:pPr>
                      <a:r>
                        <a:rPr lang="fr-FR" sz="2400" dirty="0">
                          <a:solidFill>
                            <a:schemeClr val="tx1"/>
                          </a:solidFill>
                          <a:effectLst/>
                        </a:rPr>
                        <a:t> </a:t>
                      </a:r>
                    </a:p>
                    <a:p>
                      <a:pPr algn="just">
                        <a:lnSpc>
                          <a:spcPct val="115000"/>
                        </a:lnSpc>
                      </a:pPr>
                      <a:r>
                        <a:rPr lang="fr-FR" sz="2400" dirty="0">
                          <a:solidFill>
                            <a:schemeClr val="tx1"/>
                          </a:solidFill>
                          <a:effectLst/>
                        </a:rPr>
                        <a:t> </a:t>
                      </a:r>
                      <a:endParaRPr lang="fr-FR"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2"/>
                    </a:solidFill>
                  </a:tcPr>
                </a:tc>
                <a:tc>
                  <a:txBody>
                    <a:bodyPr/>
                    <a:lstStyle/>
                    <a:p>
                      <a:pPr algn="just">
                        <a:lnSpc>
                          <a:spcPct val="115000"/>
                        </a:lnSpc>
                      </a:pPr>
                      <a:r>
                        <a:rPr lang="fr-FR" sz="2400" dirty="0">
                          <a:solidFill>
                            <a:schemeClr val="tx1"/>
                          </a:solidFill>
                          <a:effectLst/>
                        </a:rPr>
                        <a:t> </a:t>
                      </a:r>
                    </a:p>
                    <a:p>
                      <a:pPr algn="just">
                        <a:lnSpc>
                          <a:spcPct val="115000"/>
                        </a:lnSpc>
                      </a:pPr>
                      <a:r>
                        <a:rPr lang="fr-FR" sz="2400" dirty="0">
                          <a:solidFill>
                            <a:schemeClr val="tx1"/>
                          </a:solidFill>
                          <a:effectLst/>
                          <a:highlight>
                            <a:srgbClr val="FFFF00"/>
                          </a:highlight>
                        </a:rPr>
                        <a:t>Le départ rapide et anticipé du receveur</a:t>
                      </a:r>
                    </a:p>
                    <a:p>
                      <a:pPr algn="just">
                        <a:lnSpc>
                          <a:spcPct val="115000"/>
                        </a:lnSpc>
                      </a:pPr>
                      <a:r>
                        <a:rPr lang="fr-FR" sz="2400" dirty="0">
                          <a:solidFill>
                            <a:schemeClr val="tx1"/>
                          </a:solidFill>
                          <a:effectLst/>
                        </a:rPr>
                        <a:t>(Adopter une posture partagée  pour déclencher son départ (un pied sur le côté, un pied vers l’avant, le buste légèrement penché vers l’avant)</a:t>
                      </a:r>
                      <a:endParaRPr lang="fr-FR"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113240406"/>
                  </a:ext>
                </a:extLst>
              </a:tr>
            </a:tbl>
          </a:graphicData>
        </a:graphic>
      </p:graphicFrame>
    </p:spTree>
    <p:extLst>
      <p:ext uri="{BB962C8B-B14F-4D97-AF65-F5344CB8AC3E}">
        <p14:creationId xmlns:p14="http://schemas.microsoft.com/office/powerpoint/2010/main" val="1929519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704AA3-C271-8274-9378-FF6F75E0C620}"/>
              </a:ext>
            </a:extLst>
          </p:cNvPr>
          <p:cNvSpPr>
            <a:spLocks noGrp="1"/>
          </p:cNvSpPr>
          <p:nvPr>
            <p:ph type="title"/>
          </p:nvPr>
        </p:nvSpPr>
        <p:spPr>
          <a:xfrm>
            <a:off x="961030" y="1224934"/>
            <a:ext cx="10515600" cy="3961215"/>
          </a:xfrm>
          <a:solidFill>
            <a:schemeClr val="accent5">
              <a:lumMod val="20000"/>
              <a:lumOff val="80000"/>
            </a:schemeClr>
          </a:solidFill>
        </p:spPr>
        <p:txBody>
          <a:bodyPr>
            <a:normAutofit/>
          </a:bodyPr>
          <a:lstStyle/>
          <a:p>
            <a:pPr algn="ctr"/>
            <a:r>
              <a:rPr lang="fr-FR" b="1" dirty="0"/>
              <a:t>PARTIE 2:</a:t>
            </a:r>
            <a:br>
              <a:rPr lang="fr-FR" b="1" dirty="0"/>
            </a:br>
            <a:r>
              <a:rPr lang="fr-FR" sz="4400" b="1" dirty="0"/>
              <a:t>Du ciblage à l’élaboration d’une FPS et des fils rouges organisant les interactions des élèves et les interventions de l’enseignant</a:t>
            </a:r>
            <a:endParaRPr lang="fr-FR" b="1" dirty="0"/>
          </a:p>
        </p:txBody>
      </p:sp>
    </p:spTree>
    <p:extLst>
      <p:ext uri="{BB962C8B-B14F-4D97-AF65-F5344CB8AC3E}">
        <p14:creationId xmlns:p14="http://schemas.microsoft.com/office/powerpoint/2010/main" val="3934567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ZoneTexte 1">
            <a:extLst>
              <a:ext uri="{FF2B5EF4-FFF2-40B4-BE49-F238E27FC236}">
                <a16:creationId xmlns:a16="http://schemas.microsoft.com/office/drawing/2014/main" id="{72BD4AE8-75D0-80C9-76F2-4DC9BFAF5EAD}"/>
              </a:ext>
            </a:extLst>
          </p:cNvPr>
          <p:cNvSpPr txBox="1">
            <a:spLocks noChangeArrowheads="1"/>
          </p:cNvSpPr>
          <p:nvPr/>
        </p:nvSpPr>
        <p:spPr bwMode="auto">
          <a:xfrm>
            <a:off x="865239" y="1016468"/>
            <a:ext cx="10312148" cy="2308324"/>
          </a:xfrm>
          <a:prstGeom prst="rect">
            <a:avLst/>
          </a:prstGeom>
          <a:solidFill>
            <a:srgbClr val="FFFF00"/>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fr-FR" altLang="fr-FR" sz="3600" b="1" dirty="0"/>
          </a:p>
          <a:p>
            <a:pPr algn="ctr" eaLnBrk="1" hangingPunct="1">
              <a:spcBef>
                <a:spcPct val="0"/>
              </a:spcBef>
              <a:buFontTx/>
              <a:buNone/>
            </a:pPr>
            <a:r>
              <a:rPr lang="fr-FR" altLang="fr-FR" sz="3600" b="1" dirty="0"/>
              <a:t>Le ciblage permet de construire des formes de pratiques scolaires</a:t>
            </a:r>
          </a:p>
          <a:p>
            <a:pPr algn="ctr" eaLnBrk="1" hangingPunct="1">
              <a:spcBef>
                <a:spcPct val="0"/>
              </a:spcBef>
              <a:buFontTx/>
              <a:buNone/>
            </a:pPr>
            <a:r>
              <a:rPr lang="fr-FR" altLang="fr-FR" sz="3600" b="1" dirty="0"/>
              <a:t>FPS</a:t>
            </a:r>
          </a:p>
        </p:txBody>
      </p:sp>
      <p:sp>
        <p:nvSpPr>
          <p:cNvPr id="3" name="ZoneTexte 2">
            <a:extLst>
              <a:ext uri="{FF2B5EF4-FFF2-40B4-BE49-F238E27FC236}">
                <a16:creationId xmlns:a16="http://schemas.microsoft.com/office/drawing/2014/main" id="{88E45473-1733-5393-1CBA-FCE356BBD642}"/>
              </a:ext>
            </a:extLst>
          </p:cNvPr>
          <p:cNvSpPr txBox="1"/>
          <p:nvPr/>
        </p:nvSpPr>
        <p:spPr>
          <a:xfrm>
            <a:off x="1425676" y="3890182"/>
            <a:ext cx="9751711" cy="2246769"/>
          </a:xfrm>
          <a:prstGeom prst="rect">
            <a:avLst/>
          </a:prstGeom>
          <a:noFill/>
        </p:spPr>
        <p:txBody>
          <a:bodyPr wrap="square">
            <a:spAutoFit/>
          </a:bodyPr>
          <a:lstStyle/>
          <a:p>
            <a:pPr algn="ctr" eaLnBrk="1" hangingPunct="1">
              <a:spcBef>
                <a:spcPct val="0"/>
              </a:spcBef>
              <a:buFontTx/>
              <a:buNone/>
              <a:defRPr/>
            </a:pPr>
            <a:r>
              <a:rPr lang="fr-FR" altLang="fr-FR" sz="3200" dirty="0"/>
              <a:t>Une formes de pratique scolaire d’une PPSAD  est une </a:t>
            </a:r>
            <a:r>
              <a:rPr lang="fr-FR" altLang="fr-FR" sz="3200" b="1" dirty="0">
                <a:solidFill>
                  <a:schemeClr val="accent2">
                    <a:lumMod val="75000"/>
                  </a:schemeClr>
                </a:solidFill>
              </a:rPr>
              <a:t>« véritable création originale » </a:t>
            </a:r>
            <a:r>
              <a:rPr lang="fr-FR" altLang="fr-FR" sz="3200" dirty="0"/>
              <a:t>qui </a:t>
            </a:r>
            <a:r>
              <a:rPr lang="fr-FR" altLang="fr-FR" sz="3200" dirty="0">
                <a:solidFill>
                  <a:schemeClr val="accent2">
                    <a:lumMod val="75000"/>
                  </a:schemeClr>
                </a:solidFill>
              </a:rPr>
              <a:t>«encapsule » un objet d’enseignement</a:t>
            </a:r>
            <a:r>
              <a:rPr lang="fr-FR" altLang="fr-FR" sz="3200" dirty="0"/>
              <a:t>, sélectionné par l’enseignement au cœur de la culture de cette PPSAD ».</a:t>
            </a:r>
          </a:p>
          <a:p>
            <a:pPr algn="just" eaLnBrk="1" hangingPunct="1">
              <a:spcBef>
                <a:spcPct val="0"/>
              </a:spcBef>
              <a:buFontTx/>
              <a:buNone/>
              <a:defRPr/>
            </a:pPr>
            <a:endParaRPr lang="fr-FR" altLang="fr-FR"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D8A3E5-461C-4C10-9187-DB2443B791F7}"/>
              </a:ext>
            </a:extLst>
          </p:cNvPr>
          <p:cNvSpPr>
            <a:spLocks noGrp="1"/>
          </p:cNvSpPr>
          <p:nvPr>
            <p:ph type="title"/>
          </p:nvPr>
        </p:nvSpPr>
        <p:spPr>
          <a:xfrm>
            <a:off x="1124804" y="50485"/>
            <a:ext cx="10515600" cy="1900236"/>
          </a:xfrm>
        </p:spPr>
        <p:txBody>
          <a:bodyPr>
            <a:noAutofit/>
          </a:bodyPr>
          <a:lstStyle/>
          <a:p>
            <a:pPr algn="ctr"/>
            <a:r>
              <a:rPr lang="fr-FR" sz="3600" b="1" dirty="0">
                <a:effectLst/>
                <a:latin typeface="Calibri" panose="020F0502020204030204" pitchFamily="34" charset="0"/>
                <a:ea typeface="Times New Roman" panose="02020603050405020304" pitchFamily="18" charset="0"/>
                <a:cs typeface="Times New Roman" panose="02020603050405020304" pitchFamily="18" charset="0"/>
              </a:rPr>
              <a:t>Un postulat:</a:t>
            </a:r>
            <a:br>
              <a:rPr lang="fr-FR" sz="36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br>
            <a:r>
              <a:rPr lang="fr-FR" sz="36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L’EPS est une discipline d’enseignement fondés sur des savoirs</a:t>
            </a:r>
            <a:endParaRPr lang="fr-FR" sz="3600" dirty="0"/>
          </a:p>
        </p:txBody>
      </p:sp>
      <p:sp>
        <p:nvSpPr>
          <p:cNvPr id="4" name="Bulle ronde 3">
            <a:extLst>
              <a:ext uri="{FF2B5EF4-FFF2-40B4-BE49-F238E27FC236}">
                <a16:creationId xmlns:a16="http://schemas.microsoft.com/office/drawing/2014/main" id="{3DF7CD4A-ED0C-A243-6921-E0E58CAC847D}"/>
              </a:ext>
            </a:extLst>
          </p:cNvPr>
          <p:cNvSpPr/>
          <p:nvPr/>
        </p:nvSpPr>
        <p:spPr>
          <a:xfrm>
            <a:off x="2891167" y="4257717"/>
            <a:ext cx="6409666" cy="2333296"/>
          </a:xfrm>
          <a:prstGeom prst="wedgeEllipseCallout">
            <a:avLst>
              <a:gd name="adj1" fmla="val -19162"/>
              <a:gd name="adj2" fmla="val 472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L’attractivité des savoirs. Les savoirs sont « mobilisateurs » et « puissants »  </a:t>
            </a:r>
          </a:p>
        </p:txBody>
      </p:sp>
      <p:sp>
        <p:nvSpPr>
          <p:cNvPr id="3" name="ZoneTexte 2">
            <a:extLst>
              <a:ext uri="{FF2B5EF4-FFF2-40B4-BE49-F238E27FC236}">
                <a16:creationId xmlns:a16="http://schemas.microsoft.com/office/drawing/2014/main" id="{378274AF-4BF1-4620-ECC2-7605364D90BE}"/>
              </a:ext>
            </a:extLst>
          </p:cNvPr>
          <p:cNvSpPr txBox="1"/>
          <p:nvPr/>
        </p:nvSpPr>
        <p:spPr>
          <a:xfrm>
            <a:off x="4102126" y="3419685"/>
            <a:ext cx="3987748" cy="646331"/>
          </a:xfrm>
          <a:prstGeom prst="rect">
            <a:avLst/>
          </a:prstGeom>
          <a:noFill/>
        </p:spPr>
        <p:txBody>
          <a:bodyPr wrap="square" rtlCol="0">
            <a:spAutoFit/>
          </a:bodyPr>
          <a:lstStyle/>
          <a:p>
            <a:pPr algn="ctr"/>
            <a:r>
              <a:rPr lang="fr-FR" sz="3600" dirty="0"/>
              <a:t>Une conviction </a:t>
            </a:r>
          </a:p>
        </p:txBody>
      </p:sp>
      <p:sp>
        <p:nvSpPr>
          <p:cNvPr id="10" name="ZoneTexte 9">
            <a:extLst>
              <a:ext uri="{FF2B5EF4-FFF2-40B4-BE49-F238E27FC236}">
                <a16:creationId xmlns:a16="http://schemas.microsoft.com/office/drawing/2014/main" id="{F5DF496B-90C4-B939-12B4-EA21ED73F3DB}"/>
              </a:ext>
            </a:extLst>
          </p:cNvPr>
          <p:cNvSpPr txBox="1"/>
          <p:nvPr/>
        </p:nvSpPr>
        <p:spPr>
          <a:xfrm>
            <a:off x="551596" y="1842989"/>
            <a:ext cx="10910838" cy="1384995"/>
          </a:xfrm>
          <a:prstGeom prst="rect">
            <a:avLst/>
          </a:prstGeom>
          <a:noFill/>
        </p:spPr>
        <p:txBody>
          <a:bodyPr wrap="square">
            <a:spAutoFit/>
          </a:bodyPr>
          <a:lstStyle/>
          <a:p>
            <a:pPr algn="ctr"/>
            <a:r>
              <a:rPr lang="fr-FR" sz="2800" b="1" dirty="0">
                <a:effectLst/>
                <a:latin typeface="Calibri" panose="020F0502020204030204" pitchFamily="34" charset="0"/>
                <a:ea typeface="Times New Roman" panose="02020603050405020304" pitchFamily="18" charset="0"/>
                <a:cs typeface="Times New Roman" panose="02020603050405020304" pitchFamily="18" charset="0"/>
              </a:rPr>
              <a:t>les savoirs de l’EPS sont issus d’un processus de transposition didactique complexe</a:t>
            </a:r>
            <a:r>
              <a:rPr lang="fr-FR" sz="2800" dirty="0">
                <a:effectLst/>
                <a:latin typeface="Calibri" panose="020F0502020204030204" pitchFamily="34" charset="0"/>
                <a:ea typeface="Times New Roman" panose="02020603050405020304" pitchFamily="18" charset="0"/>
                <a:cs typeface="Times New Roman" panose="02020603050405020304" pitchFamily="18" charset="0"/>
              </a:rPr>
              <a:t> qui prend en référence les PPSAD inscrites au cœur de 6 types d’expériences corporelles et culturelles.</a:t>
            </a:r>
            <a:endParaRPr lang="fr-FR" sz="2800" dirty="0"/>
          </a:p>
        </p:txBody>
      </p:sp>
    </p:spTree>
    <p:extLst>
      <p:ext uri="{BB962C8B-B14F-4D97-AF65-F5344CB8AC3E}">
        <p14:creationId xmlns:p14="http://schemas.microsoft.com/office/powerpoint/2010/main" val="291822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4C1F0D9-727E-C78C-4131-2269D04200F7}"/>
              </a:ext>
            </a:extLst>
          </p:cNvPr>
          <p:cNvSpPr txBox="1"/>
          <p:nvPr/>
        </p:nvSpPr>
        <p:spPr>
          <a:xfrm>
            <a:off x="537681" y="206693"/>
            <a:ext cx="11116638" cy="830997"/>
          </a:xfrm>
          <a:prstGeom prst="rect">
            <a:avLst/>
          </a:prstGeom>
          <a:noFill/>
        </p:spPr>
        <p:txBody>
          <a:bodyPr wrap="square" rtlCol="0">
            <a:spAutoFit/>
          </a:bodyPr>
          <a:lstStyle/>
          <a:p>
            <a:pPr algn="ctr"/>
            <a:r>
              <a:rPr lang="fr-FR" sz="2400" b="1" dirty="0"/>
              <a:t>Toujours les professeur d’EPS ont cherché à mettre en place des situations qui marchent. C’est l’ADN d’un prof d’EPS.     Oui mais!</a:t>
            </a:r>
          </a:p>
        </p:txBody>
      </p:sp>
      <p:sp>
        <p:nvSpPr>
          <p:cNvPr id="3" name="ZoneTexte 2">
            <a:extLst>
              <a:ext uri="{FF2B5EF4-FFF2-40B4-BE49-F238E27FC236}">
                <a16:creationId xmlns:a16="http://schemas.microsoft.com/office/drawing/2014/main" id="{BE79A4FF-7145-7098-25D8-A0A4B05F98D7}"/>
              </a:ext>
            </a:extLst>
          </p:cNvPr>
          <p:cNvSpPr txBox="1"/>
          <p:nvPr/>
        </p:nvSpPr>
        <p:spPr>
          <a:xfrm>
            <a:off x="582203" y="1814867"/>
            <a:ext cx="6020656" cy="2308324"/>
          </a:xfrm>
          <a:prstGeom prst="rect">
            <a:avLst/>
          </a:prstGeom>
          <a:solidFill>
            <a:schemeClr val="bg2"/>
          </a:solidFill>
        </p:spPr>
        <p:txBody>
          <a:bodyPr wrap="square" rtlCol="0">
            <a:spAutoFit/>
          </a:bodyPr>
          <a:lstStyle/>
          <a:p>
            <a:r>
              <a:rPr lang="fr-FR" b="1" dirty="0"/>
              <a:t>L’originalité ne garantit pas la cohérence…..</a:t>
            </a:r>
          </a:p>
          <a:p>
            <a:endParaRPr lang="fr-FR" dirty="0"/>
          </a:p>
          <a:p>
            <a:r>
              <a:rPr lang="fr-FR" b="1" dirty="0"/>
              <a:t>Ce qui marche bien non plus !!!!</a:t>
            </a:r>
          </a:p>
          <a:p>
            <a:endParaRPr lang="fr-FR" dirty="0"/>
          </a:p>
          <a:p>
            <a:r>
              <a:rPr lang="fr-FR" dirty="0"/>
              <a:t>Exemple: la montante descendante</a:t>
            </a:r>
          </a:p>
          <a:p>
            <a:r>
              <a:rPr lang="fr-FR" dirty="0"/>
              <a:t>Le salto avant</a:t>
            </a:r>
          </a:p>
          <a:p>
            <a:r>
              <a:rPr lang="fr-FR" dirty="0"/>
              <a:t>Le tobogan en natation</a:t>
            </a:r>
          </a:p>
          <a:p>
            <a:endParaRPr lang="fr-FR" dirty="0"/>
          </a:p>
        </p:txBody>
      </p:sp>
      <p:sp>
        <p:nvSpPr>
          <p:cNvPr id="4" name="ZoneTexte 3">
            <a:extLst>
              <a:ext uri="{FF2B5EF4-FFF2-40B4-BE49-F238E27FC236}">
                <a16:creationId xmlns:a16="http://schemas.microsoft.com/office/drawing/2014/main" id="{EE6A213D-EF3E-FDB5-C28A-7E263B73D79B}"/>
              </a:ext>
            </a:extLst>
          </p:cNvPr>
          <p:cNvSpPr txBox="1"/>
          <p:nvPr/>
        </p:nvSpPr>
        <p:spPr>
          <a:xfrm>
            <a:off x="7438489" y="2363057"/>
            <a:ext cx="4171308" cy="3139321"/>
          </a:xfrm>
          <a:prstGeom prst="rect">
            <a:avLst/>
          </a:prstGeom>
          <a:solidFill>
            <a:schemeClr val="accent5">
              <a:lumMod val="20000"/>
              <a:lumOff val="80000"/>
            </a:schemeClr>
          </a:solidFill>
        </p:spPr>
        <p:txBody>
          <a:bodyPr wrap="square" rtlCol="0">
            <a:spAutoFit/>
          </a:bodyPr>
          <a:lstStyle/>
          <a:p>
            <a:pPr algn="ctr"/>
            <a:r>
              <a:rPr lang="fr-FR" b="1" dirty="0"/>
              <a:t>Les enseignants ont trop souvent cherché dans le « périphérique » les éléments pour rendre les situations « attractives » et « éducatives » </a:t>
            </a:r>
          </a:p>
          <a:p>
            <a:pPr algn="ctr"/>
            <a:r>
              <a:rPr lang="fr-FR" dirty="0"/>
              <a:t>(aujourd’hui on dirait dans des contraintes secondaires</a:t>
            </a:r>
          </a:p>
          <a:p>
            <a:r>
              <a:rPr lang="fr-FR" dirty="0"/>
              <a:t>-plus de compétition</a:t>
            </a:r>
          </a:p>
          <a:p>
            <a:r>
              <a:rPr lang="fr-FR" dirty="0"/>
              <a:t>-plus de risque</a:t>
            </a:r>
          </a:p>
          <a:p>
            <a:r>
              <a:rPr lang="fr-FR" dirty="0"/>
              <a:t>-plus connaissance des résultats</a:t>
            </a:r>
          </a:p>
          <a:p>
            <a:r>
              <a:rPr lang="fr-FR" dirty="0"/>
              <a:t>-plus de projets</a:t>
            </a:r>
          </a:p>
          <a:p>
            <a:r>
              <a:rPr lang="fr-FR" dirty="0"/>
              <a:t>-plus de collectifs (des relais partout)</a:t>
            </a:r>
          </a:p>
        </p:txBody>
      </p:sp>
      <p:sp>
        <p:nvSpPr>
          <p:cNvPr id="5" name="ZoneTexte 4">
            <a:extLst>
              <a:ext uri="{FF2B5EF4-FFF2-40B4-BE49-F238E27FC236}">
                <a16:creationId xmlns:a16="http://schemas.microsoft.com/office/drawing/2014/main" id="{8E6BCA1B-68FB-9AF0-270B-359646056222}"/>
              </a:ext>
            </a:extLst>
          </p:cNvPr>
          <p:cNvSpPr txBox="1"/>
          <p:nvPr/>
        </p:nvSpPr>
        <p:spPr>
          <a:xfrm>
            <a:off x="537681" y="5264026"/>
            <a:ext cx="6113124" cy="923330"/>
          </a:xfrm>
          <a:prstGeom prst="rect">
            <a:avLst/>
          </a:prstGeom>
          <a:solidFill>
            <a:schemeClr val="accent6">
              <a:lumMod val="20000"/>
              <a:lumOff val="80000"/>
            </a:schemeClr>
          </a:solidFill>
        </p:spPr>
        <p:txBody>
          <a:bodyPr wrap="square" rtlCol="0">
            <a:spAutoFit/>
          </a:bodyPr>
          <a:lstStyle/>
          <a:p>
            <a:r>
              <a:rPr lang="fr-FR" b="1" dirty="0"/>
              <a:t>Ils ont minoré, oublié, ignoré que seuls  les Objets d’enseignement ciblés donnent la cohérence </a:t>
            </a:r>
            <a:r>
              <a:rPr lang="fr-FR" dirty="0"/>
              <a:t>à une situation </a:t>
            </a:r>
          </a:p>
          <a:p>
            <a:r>
              <a:rPr lang="fr-FR" dirty="0"/>
              <a:t>(voir notre définition d’une FPS)</a:t>
            </a:r>
          </a:p>
        </p:txBody>
      </p:sp>
      <p:cxnSp>
        <p:nvCxnSpPr>
          <p:cNvPr id="7" name="Connecteur droit avec flèche 6">
            <a:extLst>
              <a:ext uri="{FF2B5EF4-FFF2-40B4-BE49-F238E27FC236}">
                <a16:creationId xmlns:a16="http://schemas.microsoft.com/office/drawing/2014/main" id="{3A1B66DA-B812-AB81-02A3-10517498721F}"/>
              </a:ext>
            </a:extLst>
          </p:cNvPr>
          <p:cNvCxnSpPr/>
          <p:nvPr/>
        </p:nvCxnSpPr>
        <p:spPr>
          <a:xfrm>
            <a:off x="6318607" y="2455524"/>
            <a:ext cx="1232899" cy="750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54FBA767-6AE6-94BA-D2EC-BBD047E5158A}"/>
              </a:ext>
            </a:extLst>
          </p:cNvPr>
          <p:cNvCxnSpPr/>
          <p:nvPr/>
        </p:nvCxnSpPr>
        <p:spPr>
          <a:xfrm flipH="1">
            <a:off x="5825447" y="4486849"/>
            <a:ext cx="1613042" cy="650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4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048930-0923-43F4-998E-016649321074}"/>
              </a:ext>
            </a:extLst>
          </p:cNvPr>
          <p:cNvSpPr>
            <a:spLocks noGrp="1"/>
          </p:cNvSpPr>
          <p:nvPr>
            <p:ph type="title"/>
          </p:nvPr>
        </p:nvSpPr>
        <p:spPr>
          <a:xfrm>
            <a:off x="221440" y="140433"/>
            <a:ext cx="11749119" cy="835851"/>
          </a:xfrm>
          <a:solidFill>
            <a:schemeClr val="bg2"/>
          </a:solidFill>
        </p:spPr>
        <p:txBody>
          <a:bodyPr>
            <a:noAutofit/>
          </a:bodyPr>
          <a:lstStyle/>
          <a:p>
            <a:pPr algn="ctr"/>
            <a:r>
              <a:rPr lang="fr-FR" sz="2800" dirty="0"/>
              <a:t>Elaborer une FPS : un incontournable pour fait s’approprier un OE</a:t>
            </a:r>
            <a:endParaRPr lang="fr-FR" sz="2800" b="1" dirty="0"/>
          </a:p>
        </p:txBody>
      </p:sp>
      <p:grpSp>
        <p:nvGrpSpPr>
          <p:cNvPr id="16" name="Groupe 15">
            <a:extLst>
              <a:ext uri="{FF2B5EF4-FFF2-40B4-BE49-F238E27FC236}">
                <a16:creationId xmlns:a16="http://schemas.microsoft.com/office/drawing/2014/main" id="{99CD1881-96F6-24DA-5C1E-1B3C1FD2E1CD}"/>
              </a:ext>
            </a:extLst>
          </p:cNvPr>
          <p:cNvGrpSpPr/>
          <p:nvPr/>
        </p:nvGrpSpPr>
        <p:grpSpPr>
          <a:xfrm>
            <a:off x="1093911" y="1377091"/>
            <a:ext cx="10876648" cy="3375913"/>
            <a:chOff x="966049" y="1159034"/>
            <a:chExt cx="10876648" cy="2814097"/>
          </a:xfrm>
        </p:grpSpPr>
        <p:sp>
          <p:nvSpPr>
            <p:cNvPr id="14" name="Ellipse 13">
              <a:extLst>
                <a:ext uri="{FF2B5EF4-FFF2-40B4-BE49-F238E27FC236}">
                  <a16:creationId xmlns:a16="http://schemas.microsoft.com/office/drawing/2014/main" id="{5351ADA7-F405-E8E5-A973-E49EFE71FF7C}"/>
                </a:ext>
              </a:extLst>
            </p:cNvPr>
            <p:cNvSpPr/>
            <p:nvPr/>
          </p:nvSpPr>
          <p:spPr>
            <a:xfrm>
              <a:off x="966049" y="1159034"/>
              <a:ext cx="8943975" cy="28140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C6778580-A2F8-3D40-C4F6-91E168E7010E}"/>
                </a:ext>
              </a:extLst>
            </p:cNvPr>
            <p:cNvSpPr txBox="1"/>
            <p:nvPr/>
          </p:nvSpPr>
          <p:spPr>
            <a:xfrm>
              <a:off x="9068468" y="2047520"/>
              <a:ext cx="2774229" cy="954107"/>
            </a:xfrm>
            <a:prstGeom prst="rect">
              <a:avLst/>
            </a:prstGeom>
            <a:noFill/>
          </p:spPr>
          <p:txBody>
            <a:bodyPr wrap="square" rtlCol="0">
              <a:spAutoFit/>
            </a:bodyPr>
            <a:lstStyle/>
            <a:p>
              <a:pPr algn="ctr"/>
              <a:r>
                <a:rPr lang="fr-FR" sz="2800" dirty="0"/>
                <a:t>Versant Didactique</a:t>
              </a:r>
            </a:p>
          </p:txBody>
        </p:sp>
      </p:grpSp>
      <p:grpSp>
        <p:nvGrpSpPr>
          <p:cNvPr id="26" name="Groupe 25">
            <a:extLst>
              <a:ext uri="{FF2B5EF4-FFF2-40B4-BE49-F238E27FC236}">
                <a16:creationId xmlns:a16="http://schemas.microsoft.com/office/drawing/2014/main" id="{CFF31DD1-11FD-F0A2-5CE8-E99065F2D9C1}"/>
              </a:ext>
            </a:extLst>
          </p:cNvPr>
          <p:cNvGrpSpPr/>
          <p:nvPr/>
        </p:nvGrpSpPr>
        <p:grpSpPr>
          <a:xfrm>
            <a:off x="1195567" y="4097741"/>
            <a:ext cx="11059011" cy="2528711"/>
            <a:chOff x="887725" y="3917356"/>
            <a:chExt cx="11059011" cy="2528711"/>
          </a:xfrm>
        </p:grpSpPr>
        <p:sp>
          <p:nvSpPr>
            <p:cNvPr id="17" name="Ellipse 16">
              <a:extLst>
                <a:ext uri="{FF2B5EF4-FFF2-40B4-BE49-F238E27FC236}">
                  <a16:creationId xmlns:a16="http://schemas.microsoft.com/office/drawing/2014/main" id="{346AEEE8-5E5F-537F-0BB3-05BB28F9A0B6}"/>
                </a:ext>
              </a:extLst>
            </p:cNvPr>
            <p:cNvSpPr/>
            <p:nvPr/>
          </p:nvSpPr>
          <p:spPr>
            <a:xfrm>
              <a:off x="887725" y="3917356"/>
              <a:ext cx="8943975" cy="25287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9DD7E83C-A565-2C2E-F936-A784F49C376E}"/>
                </a:ext>
              </a:extLst>
            </p:cNvPr>
            <p:cNvSpPr txBox="1"/>
            <p:nvPr/>
          </p:nvSpPr>
          <p:spPr>
            <a:xfrm>
              <a:off x="9172507" y="4277862"/>
              <a:ext cx="2774229" cy="1384995"/>
            </a:xfrm>
            <a:prstGeom prst="rect">
              <a:avLst/>
            </a:prstGeom>
            <a:noFill/>
          </p:spPr>
          <p:txBody>
            <a:bodyPr wrap="square" rtlCol="0">
              <a:spAutoFit/>
            </a:bodyPr>
            <a:lstStyle/>
            <a:p>
              <a:pPr algn="ctr"/>
              <a:r>
                <a:rPr lang="fr-FR" sz="2800" dirty="0"/>
                <a:t>Versant fonctionnel et Educatif</a:t>
              </a:r>
            </a:p>
          </p:txBody>
        </p:sp>
      </p:grpSp>
      <p:sp>
        <p:nvSpPr>
          <p:cNvPr id="3" name="ZoneTexte 2">
            <a:extLst>
              <a:ext uri="{FF2B5EF4-FFF2-40B4-BE49-F238E27FC236}">
                <a16:creationId xmlns:a16="http://schemas.microsoft.com/office/drawing/2014/main" id="{C9EE55C5-9D36-9F48-7907-FF492F29C5F8}"/>
              </a:ext>
            </a:extLst>
          </p:cNvPr>
          <p:cNvSpPr txBox="1"/>
          <p:nvPr/>
        </p:nvSpPr>
        <p:spPr>
          <a:xfrm>
            <a:off x="1595141" y="1156807"/>
            <a:ext cx="2215057" cy="589072"/>
          </a:xfrm>
          <a:prstGeom prst="rect">
            <a:avLst/>
          </a:prstGeom>
          <a:solidFill>
            <a:schemeClr val="accent1">
              <a:lumMod val="20000"/>
              <a:lumOff val="80000"/>
            </a:schemeClr>
          </a:solidFill>
        </p:spPr>
        <p:txBody>
          <a:bodyPr wrap="square" rtlCol="0">
            <a:spAutoFit/>
          </a:bodyPr>
          <a:lstStyle/>
          <a:p>
            <a:pPr algn="ctr">
              <a:lnSpc>
                <a:spcPct val="150000"/>
              </a:lnSpc>
            </a:pPr>
            <a:r>
              <a:rPr lang="fr-FR" sz="2400" dirty="0"/>
              <a:t>Fonds culturel</a:t>
            </a:r>
          </a:p>
        </p:txBody>
      </p:sp>
      <p:sp>
        <p:nvSpPr>
          <p:cNvPr id="4" name="ZoneTexte 3">
            <a:extLst>
              <a:ext uri="{FF2B5EF4-FFF2-40B4-BE49-F238E27FC236}">
                <a16:creationId xmlns:a16="http://schemas.microsoft.com/office/drawing/2014/main" id="{C0B1252B-284F-A13B-990B-5F5C23AD2C2F}"/>
              </a:ext>
            </a:extLst>
          </p:cNvPr>
          <p:cNvSpPr txBox="1"/>
          <p:nvPr/>
        </p:nvSpPr>
        <p:spPr>
          <a:xfrm>
            <a:off x="3643240" y="1531598"/>
            <a:ext cx="3673171" cy="589072"/>
          </a:xfrm>
          <a:prstGeom prst="rect">
            <a:avLst/>
          </a:prstGeom>
          <a:solidFill>
            <a:schemeClr val="accent4">
              <a:lumMod val="20000"/>
              <a:lumOff val="80000"/>
            </a:schemeClr>
          </a:solidFill>
        </p:spPr>
        <p:txBody>
          <a:bodyPr wrap="square" rtlCol="0">
            <a:spAutoFit/>
          </a:bodyPr>
          <a:lstStyle/>
          <a:p>
            <a:pPr algn="ctr">
              <a:lnSpc>
                <a:spcPct val="150000"/>
              </a:lnSpc>
            </a:pPr>
            <a:r>
              <a:rPr lang="fr-FR" sz="2400" dirty="0"/>
              <a:t>Un ciblage: Compétence/OE</a:t>
            </a:r>
          </a:p>
        </p:txBody>
      </p:sp>
      <p:sp>
        <p:nvSpPr>
          <p:cNvPr id="13" name="ZoneTexte 12">
            <a:extLst>
              <a:ext uri="{FF2B5EF4-FFF2-40B4-BE49-F238E27FC236}">
                <a16:creationId xmlns:a16="http://schemas.microsoft.com/office/drawing/2014/main" id="{D6FF977F-6F36-D5F9-AADD-A58518FFDA7E}"/>
              </a:ext>
            </a:extLst>
          </p:cNvPr>
          <p:cNvSpPr txBox="1"/>
          <p:nvPr/>
        </p:nvSpPr>
        <p:spPr>
          <a:xfrm>
            <a:off x="7100498" y="1063646"/>
            <a:ext cx="3766965" cy="589072"/>
          </a:xfrm>
          <a:prstGeom prst="rect">
            <a:avLst/>
          </a:prstGeom>
          <a:solidFill>
            <a:schemeClr val="accent6">
              <a:lumMod val="20000"/>
              <a:lumOff val="80000"/>
            </a:schemeClr>
          </a:solidFill>
        </p:spPr>
        <p:txBody>
          <a:bodyPr wrap="square" rtlCol="0">
            <a:spAutoFit/>
          </a:bodyPr>
          <a:lstStyle/>
          <a:p>
            <a:pPr algn="ctr">
              <a:lnSpc>
                <a:spcPct val="150000"/>
              </a:lnSpc>
            </a:pPr>
            <a:r>
              <a:rPr lang="fr-FR" sz="2400" dirty="0">
                <a:ln>
                  <a:solidFill>
                    <a:sysClr val="windowText" lastClr="000000"/>
                  </a:solidFill>
                </a:ln>
              </a:rPr>
              <a:t> Caractéristiques des élèves</a:t>
            </a:r>
          </a:p>
        </p:txBody>
      </p:sp>
      <p:sp>
        <p:nvSpPr>
          <p:cNvPr id="18" name="ZoneTexte 17">
            <a:extLst>
              <a:ext uri="{FF2B5EF4-FFF2-40B4-BE49-F238E27FC236}">
                <a16:creationId xmlns:a16="http://schemas.microsoft.com/office/drawing/2014/main" id="{334E6F73-9FB8-224F-E10D-E3E95DCBBD8E}"/>
              </a:ext>
            </a:extLst>
          </p:cNvPr>
          <p:cNvSpPr txBox="1"/>
          <p:nvPr/>
        </p:nvSpPr>
        <p:spPr>
          <a:xfrm>
            <a:off x="1437430" y="5703122"/>
            <a:ext cx="1998134" cy="923330"/>
          </a:xfrm>
          <a:prstGeom prst="rect">
            <a:avLst/>
          </a:prstGeom>
          <a:solidFill>
            <a:schemeClr val="accent2">
              <a:lumMod val="20000"/>
              <a:lumOff val="80000"/>
            </a:schemeClr>
          </a:solidFill>
        </p:spPr>
        <p:txBody>
          <a:bodyPr wrap="square" rtlCol="0">
            <a:spAutoFit/>
          </a:bodyPr>
          <a:lstStyle/>
          <a:p>
            <a:pPr algn="ctr"/>
            <a:r>
              <a:rPr lang="fr-FR" dirty="0"/>
              <a:t>Des problématiques de gestion de classe </a:t>
            </a:r>
          </a:p>
        </p:txBody>
      </p:sp>
      <p:sp>
        <p:nvSpPr>
          <p:cNvPr id="20" name="ZoneTexte 19">
            <a:extLst>
              <a:ext uri="{FF2B5EF4-FFF2-40B4-BE49-F238E27FC236}">
                <a16:creationId xmlns:a16="http://schemas.microsoft.com/office/drawing/2014/main" id="{346DD5A6-5812-BEE8-5355-BCE929DCF076}"/>
              </a:ext>
            </a:extLst>
          </p:cNvPr>
          <p:cNvSpPr txBox="1"/>
          <p:nvPr/>
        </p:nvSpPr>
        <p:spPr>
          <a:xfrm>
            <a:off x="4087109" y="4008798"/>
            <a:ext cx="3160889" cy="923330"/>
          </a:xfrm>
          <a:prstGeom prst="rect">
            <a:avLst/>
          </a:prstGeom>
          <a:solidFill>
            <a:schemeClr val="accent3">
              <a:lumMod val="20000"/>
              <a:lumOff val="80000"/>
            </a:schemeClr>
          </a:solidFill>
        </p:spPr>
        <p:txBody>
          <a:bodyPr wrap="square" rtlCol="0">
            <a:spAutoFit/>
          </a:bodyPr>
          <a:lstStyle/>
          <a:p>
            <a:pPr algn="ctr"/>
            <a:r>
              <a:rPr lang="fr-FR" dirty="0"/>
              <a:t>Des problématiques liées à la prise en compte de dimensions méthodologiques et sociales</a:t>
            </a:r>
          </a:p>
        </p:txBody>
      </p:sp>
      <p:sp>
        <p:nvSpPr>
          <p:cNvPr id="21" name="ZoneTexte 20">
            <a:extLst>
              <a:ext uri="{FF2B5EF4-FFF2-40B4-BE49-F238E27FC236}">
                <a16:creationId xmlns:a16="http://schemas.microsoft.com/office/drawing/2014/main" id="{CDD10440-44B6-994E-7F0E-6D2C925C97E4}"/>
              </a:ext>
            </a:extLst>
          </p:cNvPr>
          <p:cNvSpPr txBox="1"/>
          <p:nvPr/>
        </p:nvSpPr>
        <p:spPr>
          <a:xfrm>
            <a:off x="6975457" y="5864356"/>
            <a:ext cx="2550758" cy="923330"/>
          </a:xfrm>
          <a:prstGeom prst="rect">
            <a:avLst/>
          </a:prstGeom>
          <a:solidFill>
            <a:schemeClr val="accent2">
              <a:lumMod val="20000"/>
              <a:lumOff val="80000"/>
            </a:schemeClr>
          </a:solidFill>
        </p:spPr>
        <p:txBody>
          <a:bodyPr wrap="square" rtlCol="0">
            <a:spAutoFit/>
          </a:bodyPr>
          <a:lstStyle/>
          <a:p>
            <a:pPr algn="ctr"/>
            <a:r>
              <a:rPr lang="fr-FR" dirty="0"/>
              <a:t>Des problématiques liées à la prise en compte des valeurs de l’école</a:t>
            </a:r>
          </a:p>
        </p:txBody>
      </p:sp>
      <p:sp>
        <p:nvSpPr>
          <p:cNvPr id="23" name="ZoneTexte 22">
            <a:extLst>
              <a:ext uri="{FF2B5EF4-FFF2-40B4-BE49-F238E27FC236}">
                <a16:creationId xmlns:a16="http://schemas.microsoft.com/office/drawing/2014/main" id="{4E303352-AC74-A20F-3AA8-95D2D92DBF07}"/>
              </a:ext>
            </a:extLst>
          </p:cNvPr>
          <p:cNvSpPr txBox="1"/>
          <p:nvPr/>
        </p:nvSpPr>
        <p:spPr>
          <a:xfrm>
            <a:off x="264334" y="4419112"/>
            <a:ext cx="1996230" cy="923330"/>
          </a:xfrm>
          <a:prstGeom prst="rect">
            <a:avLst/>
          </a:prstGeom>
          <a:solidFill>
            <a:schemeClr val="tx2">
              <a:lumMod val="20000"/>
              <a:lumOff val="80000"/>
            </a:schemeClr>
          </a:solidFill>
        </p:spPr>
        <p:txBody>
          <a:bodyPr wrap="square" rtlCol="0">
            <a:spAutoFit/>
          </a:bodyPr>
          <a:lstStyle/>
          <a:p>
            <a:pPr algn="ctr"/>
            <a:r>
              <a:rPr lang="fr-FR" dirty="0"/>
              <a:t>Problématiques liées au rapport au savoir des élèves</a:t>
            </a:r>
          </a:p>
        </p:txBody>
      </p:sp>
      <p:sp>
        <p:nvSpPr>
          <p:cNvPr id="28" name="ZoneTexte 27">
            <a:extLst>
              <a:ext uri="{FF2B5EF4-FFF2-40B4-BE49-F238E27FC236}">
                <a16:creationId xmlns:a16="http://schemas.microsoft.com/office/drawing/2014/main" id="{1CAC4C39-155A-D3F2-8AD0-95CE0F4A0FA2}"/>
              </a:ext>
            </a:extLst>
          </p:cNvPr>
          <p:cNvSpPr txBox="1"/>
          <p:nvPr/>
        </p:nvSpPr>
        <p:spPr>
          <a:xfrm>
            <a:off x="3435564" y="3119143"/>
            <a:ext cx="4180576" cy="369332"/>
          </a:xfrm>
          <a:prstGeom prst="rect">
            <a:avLst/>
          </a:prstGeom>
          <a:solidFill>
            <a:schemeClr val="accent4">
              <a:lumMod val="20000"/>
              <a:lumOff val="80000"/>
            </a:schemeClr>
          </a:solidFill>
        </p:spPr>
        <p:txBody>
          <a:bodyPr wrap="square" rtlCol="0">
            <a:spAutoFit/>
          </a:bodyPr>
          <a:lstStyle/>
          <a:p>
            <a:pPr algn="ctr"/>
            <a:r>
              <a:rPr lang="fr-FR" dirty="0"/>
              <a:t>Fils rouges macros et micros</a:t>
            </a:r>
          </a:p>
        </p:txBody>
      </p:sp>
      <p:sp>
        <p:nvSpPr>
          <p:cNvPr id="29" name="ZoneTexte 28">
            <a:extLst>
              <a:ext uri="{FF2B5EF4-FFF2-40B4-BE49-F238E27FC236}">
                <a16:creationId xmlns:a16="http://schemas.microsoft.com/office/drawing/2014/main" id="{C4C4B495-5ECC-34A6-3E71-6D6699865BD5}"/>
              </a:ext>
            </a:extLst>
          </p:cNvPr>
          <p:cNvSpPr txBox="1"/>
          <p:nvPr/>
        </p:nvSpPr>
        <p:spPr>
          <a:xfrm>
            <a:off x="3266572" y="2310646"/>
            <a:ext cx="4088524" cy="461665"/>
          </a:xfrm>
          <a:prstGeom prst="rect">
            <a:avLst/>
          </a:prstGeom>
          <a:noFill/>
        </p:spPr>
        <p:txBody>
          <a:bodyPr wrap="square" rtlCol="0">
            <a:spAutoFit/>
          </a:bodyPr>
          <a:lstStyle/>
          <a:p>
            <a:pPr algn="ctr"/>
            <a:r>
              <a:rPr lang="fr-FR" sz="2400" b="1" dirty="0">
                <a:solidFill>
                  <a:srgbClr val="FF0000"/>
                </a:solidFill>
              </a:rPr>
              <a:t>Contraintes emblématiques</a:t>
            </a:r>
          </a:p>
        </p:txBody>
      </p:sp>
      <p:sp>
        <p:nvSpPr>
          <p:cNvPr id="30" name="ZoneTexte 29">
            <a:extLst>
              <a:ext uri="{FF2B5EF4-FFF2-40B4-BE49-F238E27FC236}">
                <a16:creationId xmlns:a16="http://schemas.microsoft.com/office/drawing/2014/main" id="{ED8D92D0-7915-6942-774A-98E9C81ACC66}"/>
              </a:ext>
            </a:extLst>
          </p:cNvPr>
          <p:cNvSpPr txBox="1"/>
          <p:nvPr/>
        </p:nvSpPr>
        <p:spPr>
          <a:xfrm>
            <a:off x="3435564" y="5086792"/>
            <a:ext cx="4088524" cy="461665"/>
          </a:xfrm>
          <a:prstGeom prst="rect">
            <a:avLst/>
          </a:prstGeom>
          <a:noFill/>
        </p:spPr>
        <p:txBody>
          <a:bodyPr wrap="square" rtlCol="0">
            <a:spAutoFit/>
          </a:bodyPr>
          <a:lstStyle/>
          <a:p>
            <a:pPr algn="ctr"/>
            <a:r>
              <a:rPr lang="fr-FR" sz="2400" b="1" dirty="0">
                <a:solidFill>
                  <a:srgbClr val="FF0000"/>
                </a:solidFill>
              </a:rPr>
              <a:t>Contraintes d’étayage</a:t>
            </a:r>
          </a:p>
        </p:txBody>
      </p:sp>
      <p:cxnSp>
        <p:nvCxnSpPr>
          <p:cNvPr id="33" name="Connecteur droit avec flèche 32">
            <a:extLst>
              <a:ext uri="{FF2B5EF4-FFF2-40B4-BE49-F238E27FC236}">
                <a16:creationId xmlns:a16="http://schemas.microsoft.com/office/drawing/2014/main" id="{CCA377DC-8AFC-2DEB-35FF-477628F5949C}"/>
              </a:ext>
            </a:extLst>
          </p:cNvPr>
          <p:cNvCxnSpPr>
            <a:cxnSpLocks/>
          </p:cNvCxnSpPr>
          <p:nvPr/>
        </p:nvCxnSpPr>
        <p:spPr>
          <a:xfrm>
            <a:off x="5196840" y="2038279"/>
            <a:ext cx="113994" cy="9769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8A82D377-636E-7D38-2374-DAED100C1FBA}"/>
              </a:ext>
            </a:extLst>
          </p:cNvPr>
          <p:cNvCxnSpPr/>
          <p:nvPr/>
        </p:nvCxnSpPr>
        <p:spPr>
          <a:xfrm>
            <a:off x="5310834" y="3429000"/>
            <a:ext cx="0" cy="5797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A3FB8313-0430-2F8F-8D14-AD901F79CFDF}"/>
              </a:ext>
            </a:extLst>
          </p:cNvPr>
          <p:cNvSpPr txBox="1"/>
          <p:nvPr/>
        </p:nvSpPr>
        <p:spPr>
          <a:xfrm>
            <a:off x="4053939" y="5791623"/>
            <a:ext cx="2285802" cy="942429"/>
          </a:xfrm>
          <a:prstGeom prst="rect">
            <a:avLst/>
          </a:prstGeom>
          <a:solidFill>
            <a:schemeClr val="bg2"/>
          </a:solidFill>
        </p:spPr>
        <p:txBody>
          <a:bodyPr wrap="square">
            <a:spAutoFit/>
          </a:bodyPr>
          <a:lstStyle/>
          <a:p>
            <a:pPr algn="ctr"/>
            <a:r>
              <a:rPr lang="fr-FR" dirty="0"/>
              <a:t>Des problématiques liées à des projets éducatifs</a:t>
            </a:r>
          </a:p>
        </p:txBody>
      </p:sp>
      <p:sp>
        <p:nvSpPr>
          <p:cNvPr id="5" name="Titre 1">
            <a:extLst>
              <a:ext uri="{FF2B5EF4-FFF2-40B4-BE49-F238E27FC236}">
                <a16:creationId xmlns:a16="http://schemas.microsoft.com/office/drawing/2014/main" id="{2615CE5C-0523-D420-17A9-5C8A5314FA33}"/>
              </a:ext>
            </a:extLst>
          </p:cNvPr>
          <p:cNvSpPr txBox="1">
            <a:spLocks/>
          </p:cNvSpPr>
          <p:nvPr/>
        </p:nvSpPr>
        <p:spPr>
          <a:xfrm>
            <a:off x="0" y="45455"/>
            <a:ext cx="12078269" cy="930829"/>
          </a:xfrm>
          <a:prstGeom prst="rect">
            <a:avLst/>
          </a:prstGeom>
          <a:solidFill>
            <a:schemeClr val="bg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a:t>Elaborer une FPS : un incontournable pour fait s’approprier un OE FPS. </a:t>
            </a:r>
            <a:r>
              <a:rPr lang="fr-FR" sz="2400"/>
              <a:t>Elle est construite sur la mise en place de plusieurs types de contraintes organisées sur 2 versants indissociables</a:t>
            </a:r>
            <a:endParaRPr lang="fr-FR" sz="2400" dirty="0"/>
          </a:p>
        </p:txBody>
      </p:sp>
    </p:spTree>
    <p:extLst>
      <p:ext uri="{BB962C8B-B14F-4D97-AF65-F5344CB8AC3E}">
        <p14:creationId xmlns:p14="http://schemas.microsoft.com/office/powerpoint/2010/main" val="428176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3" grpId="0" animBg="1"/>
      <p:bldP spid="18" grpId="0" animBg="1"/>
      <p:bldP spid="20" grpId="0" animBg="1"/>
      <p:bldP spid="21" grpId="0" animBg="1"/>
      <p:bldP spid="23" grpId="0" animBg="1"/>
      <p:bldP spid="28" grpId="0" animBg="1"/>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ED1C9E-C47D-DF7E-BAA6-FCC3B1B7BE2B}"/>
              </a:ext>
            </a:extLst>
          </p:cNvPr>
          <p:cNvSpPr>
            <a:spLocks noGrp="1"/>
          </p:cNvSpPr>
          <p:nvPr>
            <p:ph type="title"/>
          </p:nvPr>
        </p:nvSpPr>
        <p:spPr>
          <a:xfrm>
            <a:off x="1049262" y="349955"/>
            <a:ext cx="10353762" cy="970450"/>
          </a:xfrm>
        </p:spPr>
        <p:txBody>
          <a:bodyPr>
            <a:normAutofit/>
          </a:bodyPr>
          <a:lstStyle/>
          <a:p>
            <a:pPr algn="ctr"/>
            <a:r>
              <a:rPr lang="fr-FR" dirty="0"/>
              <a:t>EXEMPLE DE LA NATATION AU CYCLE 3</a:t>
            </a:r>
          </a:p>
        </p:txBody>
      </p:sp>
      <p:sp>
        <p:nvSpPr>
          <p:cNvPr id="4" name="ZoneTexte 3">
            <a:extLst>
              <a:ext uri="{FF2B5EF4-FFF2-40B4-BE49-F238E27FC236}">
                <a16:creationId xmlns:a16="http://schemas.microsoft.com/office/drawing/2014/main" id="{541BED7A-DCEF-B484-A0D4-60D4588630D8}"/>
              </a:ext>
            </a:extLst>
          </p:cNvPr>
          <p:cNvSpPr txBox="1"/>
          <p:nvPr/>
        </p:nvSpPr>
        <p:spPr>
          <a:xfrm>
            <a:off x="666365" y="1859340"/>
            <a:ext cx="11119555" cy="1569660"/>
          </a:xfrm>
          <a:prstGeom prst="rect">
            <a:avLst/>
          </a:prstGeom>
          <a:solidFill>
            <a:schemeClr val="accent6">
              <a:lumMod val="20000"/>
              <a:lumOff val="80000"/>
            </a:schemeClr>
          </a:solidFill>
        </p:spPr>
        <p:txBody>
          <a:bodyPr wrap="square">
            <a:spAutoFit/>
          </a:bodyPr>
          <a:lstStyle/>
          <a:p>
            <a:pPr algn="ctr"/>
            <a:r>
              <a:rPr lang="fr-FR" sz="2400" dirty="0">
                <a:effectLst/>
                <a:latin typeface="Calibri" panose="020F0502020204030204" pitchFamily="34" charset="0"/>
                <a:ea typeface="Calibri" panose="020F0502020204030204" pitchFamily="34" charset="0"/>
                <a:cs typeface="Times New Roman" panose="02020603050405020304" pitchFamily="18" charset="0"/>
              </a:rPr>
              <a:t>OE= </a:t>
            </a:r>
          </a:p>
          <a:p>
            <a:pPr algn="ctr"/>
            <a:r>
              <a:rPr lang="fr-FR" sz="2400" dirty="0">
                <a:effectLst/>
                <a:latin typeface="Calibri" panose="020F0502020204030204" pitchFamily="34" charset="0"/>
                <a:ea typeface="Calibri" panose="020F0502020204030204" pitchFamily="34" charset="0"/>
                <a:cs typeface="Times New Roman" panose="02020603050405020304" pitchFamily="18" charset="0"/>
              </a:rPr>
              <a:t>Optimaliser la relation temps de course/coups de bras en </a:t>
            </a:r>
            <a:r>
              <a:rPr lang="fr-F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mettant en avant la notion d’amplitude de nage</a:t>
            </a:r>
            <a:r>
              <a:rPr lang="fr-FR" sz="2400" dirty="0">
                <a:effectLst/>
                <a:latin typeface="Calibri" panose="020F0502020204030204" pitchFamily="34" charset="0"/>
                <a:ea typeface="Calibri" panose="020F0502020204030204" pitchFamily="34" charset="0"/>
                <a:cs typeface="Times New Roman" panose="02020603050405020304" pitchFamily="18" charset="0"/>
              </a:rPr>
              <a:t> (première étape de la compréhension du mécanisme complexe d’une action cyclique propulsive (V=A/F)).</a:t>
            </a:r>
            <a:r>
              <a:rPr lang="fr-FR"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8F6BBCA6-181B-EE77-E63B-2B2B5827136C}"/>
              </a:ext>
            </a:extLst>
          </p:cNvPr>
          <p:cNvSpPr txBox="1"/>
          <p:nvPr/>
        </p:nvSpPr>
        <p:spPr>
          <a:xfrm>
            <a:off x="666365" y="4301067"/>
            <a:ext cx="11119555" cy="2585323"/>
          </a:xfrm>
          <a:prstGeom prst="rect">
            <a:avLst/>
          </a:prstGeom>
          <a:noFill/>
        </p:spPr>
        <p:txBody>
          <a:bodyPr wrap="square" rtlCol="0">
            <a:spAutoFit/>
          </a:bodyPr>
          <a:lstStyle/>
          <a:p>
            <a:pPr algn="ctr"/>
            <a:endParaRPr lang="fr-FR" sz="2400" dirty="0"/>
          </a:p>
          <a:p>
            <a:pPr marL="342900" lvl="0" indent="-342900" algn="just">
              <a:buFont typeface="Calibri" panose="020F0502020204030204" pitchFamily="34" charset="0"/>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Mise en place d’un sprint court : distance inférieure à 20m ou temps de course inférieur à 15 secondes</a:t>
            </a:r>
          </a:p>
          <a:p>
            <a:pPr marL="342900" lvl="0" indent="-342900" algn="just">
              <a:buFont typeface="Calibri" panose="020F0502020204030204" pitchFamily="34" charset="0"/>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Utilisation prioritaire du crawl</a:t>
            </a:r>
          </a:p>
          <a:p>
            <a:pPr marL="342900" lvl="0" indent="-342900" algn="just">
              <a:buFont typeface="Calibri" panose="020F0502020204030204" pitchFamily="34" charset="0"/>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Départ lancé (hors de l’eau ou dans l’eau) zone de 5 m pour prendre de la vitesse avant le début du chronométrage</a:t>
            </a:r>
          </a:p>
          <a:p>
            <a:pPr algn="ctr"/>
            <a:endParaRPr lang="fr-FR" dirty="0"/>
          </a:p>
        </p:txBody>
      </p:sp>
      <p:sp>
        <p:nvSpPr>
          <p:cNvPr id="3" name="ZoneTexte 2">
            <a:extLst>
              <a:ext uri="{FF2B5EF4-FFF2-40B4-BE49-F238E27FC236}">
                <a16:creationId xmlns:a16="http://schemas.microsoft.com/office/drawing/2014/main" id="{852A231B-8B57-F6D4-D48B-010E7F2B13A8}"/>
              </a:ext>
            </a:extLst>
          </p:cNvPr>
          <p:cNvSpPr txBox="1"/>
          <p:nvPr/>
        </p:nvSpPr>
        <p:spPr>
          <a:xfrm>
            <a:off x="3725091" y="1397675"/>
            <a:ext cx="4741817" cy="461665"/>
          </a:xfrm>
          <a:prstGeom prst="rect">
            <a:avLst/>
          </a:prstGeom>
          <a:noFill/>
        </p:spPr>
        <p:txBody>
          <a:bodyPr wrap="square" rtlCol="0">
            <a:spAutoFit/>
          </a:bodyPr>
          <a:lstStyle/>
          <a:p>
            <a:pPr algn="ctr"/>
            <a:r>
              <a:rPr lang="fr-FR" sz="2400" b="1" dirty="0"/>
              <a:t>Pour faire approprier cet OE</a:t>
            </a:r>
          </a:p>
        </p:txBody>
      </p:sp>
      <p:sp>
        <p:nvSpPr>
          <p:cNvPr id="6" name="ZoneTexte 5">
            <a:extLst>
              <a:ext uri="{FF2B5EF4-FFF2-40B4-BE49-F238E27FC236}">
                <a16:creationId xmlns:a16="http://schemas.microsoft.com/office/drawing/2014/main" id="{EA71C4F9-EF43-DE47-C151-AF920C506A81}"/>
              </a:ext>
            </a:extLst>
          </p:cNvPr>
          <p:cNvSpPr txBox="1"/>
          <p:nvPr/>
        </p:nvSpPr>
        <p:spPr>
          <a:xfrm>
            <a:off x="1524281" y="3737102"/>
            <a:ext cx="9878743" cy="830997"/>
          </a:xfrm>
          <a:prstGeom prst="rect">
            <a:avLst/>
          </a:prstGeom>
          <a:noFill/>
        </p:spPr>
        <p:txBody>
          <a:bodyPr wrap="square" rtlCol="0">
            <a:spAutoFit/>
          </a:bodyPr>
          <a:lstStyle/>
          <a:p>
            <a:pPr algn="ctr"/>
            <a:r>
              <a:rPr lang="fr-FR" sz="2400" b="1" dirty="0"/>
              <a:t>Il faut construire des FPS intégrant à minima certaines contraintes emblématiques</a:t>
            </a:r>
          </a:p>
        </p:txBody>
      </p:sp>
    </p:spTree>
    <p:extLst>
      <p:ext uri="{BB962C8B-B14F-4D97-AF65-F5344CB8AC3E}">
        <p14:creationId xmlns:p14="http://schemas.microsoft.com/office/powerpoint/2010/main" val="84745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8B0FB-5578-21F3-B206-0AFF8045C6D7}"/>
              </a:ext>
            </a:extLst>
          </p:cNvPr>
          <p:cNvSpPr>
            <a:spLocks noGrp="1"/>
          </p:cNvSpPr>
          <p:nvPr>
            <p:ph type="title"/>
          </p:nvPr>
        </p:nvSpPr>
        <p:spPr>
          <a:xfrm>
            <a:off x="919119" y="112889"/>
            <a:ext cx="10353762" cy="420511"/>
          </a:xfrm>
        </p:spPr>
        <p:txBody>
          <a:bodyPr>
            <a:normAutofit/>
          </a:bodyPr>
          <a:lstStyle/>
          <a:p>
            <a:pPr algn="ctr"/>
            <a:r>
              <a:rPr lang="fr-FR" sz="2000" b="1" dirty="0"/>
              <a:t>EXEMPLE NATATION AVEC DES NAGEURS « DÉBROUILLÉS » ….DES SPRINTERS APNÉISTES</a:t>
            </a:r>
          </a:p>
        </p:txBody>
      </p:sp>
      <p:sp>
        <p:nvSpPr>
          <p:cNvPr id="3" name="ZoneTexte 2">
            <a:extLst>
              <a:ext uri="{FF2B5EF4-FFF2-40B4-BE49-F238E27FC236}">
                <a16:creationId xmlns:a16="http://schemas.microsoft.com/office/drawing/2014/main" id="{F949CD1E-F844-6E9A-5243-0D7A4E31A1A3}"/>
              </a:ext>
            </a:extLst>
          </p:cNvPr>
          <p:cNvSpPr txBox="1"/>
          <p:nvPr/>
        </p:nvSpPr>
        <p:spPr>
          <a:xfrm>
            <a:off x="536222" y="1286673"/>
            <a:ext cx="11119555" cy="1938992"/>
          </a:xfrm>
          <a:prstGeom prst="rect">
            <a:avLst/>
          </a:prstGeom>
          <a:solidFill>
            <a:schemeClr val="accent6">
              <a:lumMod val="20000"/>
              <a:lumOff val="80000"/>
            </a:schemeClr>
          </a:solidFill>
        </p:spPr>
        <p:txBody>
          <a:bodyPr wrap="square">
            <a:spAutoFit/>
          </a:bodyPr>
          <a:lstStyle/>
          <a:p>
            <a:pPr algn="ctr"/>
            <a:r>
              <a:rPr lang="fr-FR" sz="2400" dirty="0">
                <a:effectLst/>
              </a:rPr>
              <a:t>Rôle de la tête dans l’équilibre horizontal du nageur:</a:t>
            </a:r>
          </a:p>
          <a:p>
            <a:pPr algn="ctr"/>
            <a:endParaRPr lang="fr-FR" sz="2400" dirty="0">
              <a:effectLst/>
            </a:endParaRPr>
          </a:p>
          <a:p>
            <a:pPr algn="ctr"/>
            <a:r>
              <a:rPr lang="fr-FR" sz="2400" dirty="0">
                <a:effectLst/>
              </a:rPr>
              <a:t>-</a:t>
            </a:r>
            <a:r>
              <a:rPr lang="fr-FR" sz="2400" dirty="0">
                <a:effectLst/>
                <a:highlight>
                  <a:srgbClr val="FFFF00"/>
                </a:highlight>
              </a:rPr>
              <a:t>Fixer longtemps la tête en immersion dans l’axe du corps </a:t>
            </a:r>
            <a:r>
              <a:rPr lang="fr-FR" sz="2400" dirty="0">
                <a:effectLst/>
              </a:rPr>
              <a:t>pour rester aligner</a:t>
            </a:r>
          </a:p>
          <a:p>
            <a:pPr algn="ctr"/>
            <a:r>
              <a:rPr lang="fr-FR" sz="2400" dirty="0">
                <a:effectLst/>
              </a:rPr>
              <a:t>-</a:t>
            </a:r>
            <a:r>
              <a:rPr lang="fr-FR" sz="2400" dirty="0">
                <a:effectLst/>
                <a:highlight>
                  <a:srgbClr val="FFFF00"/>
                </a:highlight>
              </a:rPr>
              <a:t>sortir vite la tête </a:t>
            </a:r>
            <a:r>
              <a:rPr lang="fr-FR" sz="2400" dirty="0">
                <a:effectLst/>
              </a:rPr>
              <a:t>en la pivotant pour prendre l’air (dissociation tête /tronc, synchronisation tête/bras, inspiration passive)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019EB800-9824-BD86-2FAD-A2E6A3DE6997}"/>
              </a:ext>
            </a:extLst>
          </p:cNvPr>
          <p:cNvSpPr txBox="1"/>
          <p:nvPr/>
        </p:nvSpPr>
        <p:spPr>
          <a:xfrm>
            <a:off x="397075" y="3868399"/>
            <a:ext cx="11119554" cy="1877437"/>
          </a:xfrm>
          <a:prstGeom prst="rect">
            <a:avLst/>
          </a:prstGeom>
          <a:noFill/>
        </p:spPr>
        <p:txBody>
          <a:bodyPr wrap="square">
            <a:spAutoFit/>
          </a:bodyPr>
          <a:lstStyle/>
          <a:p>
            <a:pPr algn="ct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gn="ctr"/>
            <a:r>
              <a:rPr lang="fr-FR" sz="2400" dirty="0">
                <a:latin typeface="Calibri" panose="020F0502020204030204" pitchFamily="34" charset="0"/>
                <a:ea typeface="Calibri" panose="020F0502020204030204" pitchFamily="34" charset="0"/>
                <a:cs typeface="Times New Roman" panose="02020603050405020304" pitchFamily="18" charset="0"/>
              </a:rPr>
              <a:t>-Utiliser des distances de nage seul ou à plusieurs interdisant la conduite de l’apnéiste</a:t>
            </a:r>
          </a:p>
          <a:p>
            <a:pPr algn="ctr"/>
            <a:r>
              <a:rPr lang="fr-FR" sz="2400" dirty="0">
                <a:latin typeface="Calibri" panose="020F0502020204030204" pitchFamily="34" charset="0"/>
                <a:ea typeface="Calibri" panose="020F0502020204030204" pitchFamily="34" charset="0"/>
                <a:cs typeface="Times New Roman" panose="02020603050405020304" pitchFamily="18" charset="0"/>
              </a:rPr>
              <a:t>-Utiliser des situations de «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co-moticité</a:t>
            </a:r>
            <a:r>
              <a:rPr lang="fr-FR" sz="2400" dirty="0">
                <a:effectLst/>
                <a:latin typeface="Calibri" panose="020F0502020204030204" pitchFamily="34" charset="0"/>
                <a:ea typeface="Calibri" panose="020F0502020204030204" pitchFamily="34" charset="0"/>
                <a:cs typeface="Times New Roman" panose="02020603050405020304" pitchFamily="18" charset="0"/>
              </a:rPr>
              <a:t> » rendant les sorties de la tête obligatoirement très courtes en proposant des nages où les 2 nageurs sont reliés (bras </a:t>
            </a:r>
            <a:r>
              <a:rPr lang="fr-FR" sz="2400" dirty="0">
                <a:latin typeface="Calibri" panose="020F0502020204030204" pitchFamily="34" charset="0"/>
                <a:ea typeface="Calibri" panose="020F0502020204030204" pitchFamily="34" charset="0"/>
                <a:cs typeface="Times New Roman" panose="02020603050405020304" pitchFamily="18" charset="0"/>
              </a:rPr>
              <a:t>du</a:t>
            </a:r>
            <a:r>
              <a:rPr lang="fr-FR" sz="2400" dirty="0">
                <a:effectLst/>
                <a:latin typeface="Calibri" panose="020F0502020204030204" pitchFamily="34" charset="0"/>
                <a:ea typeface="Calibri" panose="020F0502020204030204" pitchFamily="34" charset="0"/>
                <a:cs typeface="Times New Roman" panose="02020603050405020304" pitchFamily="18" charset="0"/>
              </a:rPr>
              <a:t> second sur jambes du premier).</a:t>
            </a:r>
          </a:p>
        </p:txBody>
      </p:sp>
      <p:graphicFrame>
        <p:nvGraphicFramePr>
          <p:cNvPr id="6" name="Object 4">
            <a:extLst>
              <a:ext uri="{FF2B5EF4-FFF2-40B4-BE49-F238E27FC236}">
                <a16:creationId xmlns:a16="http://schemas.microsoft.com/office/drawing/2014/main" id="{BBB783EE-3B93-824E-B333-C19B6DE32C3B}"/>
              </a:ext>
            </a:extLst>
          </p:cNvPr>
          <p:cNvGraphicFramePr>
            <a:graphicFrameLocks noChangeAspect="1"/>
          </p:cNvGraphicFramePr>
          <p:nvPr/>
        </p:nvGraphicFramePr>
        <p:xfrm>
          <a:off x="7467600" y="4918771"/>
          <a:ext cx="4552122" cy="1826340"/>
        </p:xfrm>
        <a:graphic>
          <a:graphicData uri="http://schemas.openxmlformats.org/presentationml/2006/ole">
            <mc:AlternateContent xmlns:mc="http://schemas.openxmlformats.org/markup-compatibility/2006">
              <mc:Choice xmlns:v="urn:schemas-microsoft-com:vml" Requires="v">
                <p:oleObj r:id="rId2" imgW="20167600" imgH="7950200" progId="MSPhotoEd.3">
                  <p:embed/>
                </p:oleObj>
              </mc:Choice>
              <mc:Fallback>
                <p:oleObj r:id="rId2" imgW="20167600" imgH="7950200" progId="MSPhotoEd.3">
                  <p:embed/>
                  <p:pic>
                    <p:nvPicPr>
                      <p:cNvPr id="6" name="Object 4">
                        <a:extLst>
                          <a:ext uri="{FF2B5EF4-FFF2-40B4-BE49-F238E27FC236}">
                            <a16:creationId xmlns:a16="http://schemas.microsoft.com/office/drawing/2014/main" id="{BBB783EE-3B93-824E-B333-C19B6DE32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918771"/>
                        <a:ext cx="4552122" cy="1826340"/>
                      </a:xfrm>
                      <a:prstGeom prst="rect">
                        <a:avLst/>
                      </a:prstGeom>
                      <a:solidFill>
                        <a:srgbClr val="FFFFFF"/>
                      </a:solidFill>
                      <a:ln w="12700">
                        <a:solidFill>
                          <a:srgbClr val="000000"/>
                        </a:solidFill>
                        <a:miter lim="800000"/>
                        <a:headEnd/>
                        <a:tailEnd/>
                      </a:ln>
                    </p:spPr>
                  </p:pic>
                </p:oleObj>
              </mc:Fallback>
            </mc:AlternateContent>
          </a:graphicData>
        </a:graphic>
      </p:graphicFrame>
      <p:sp>
        <p:nvSpPr>
          <p:cNvPr id="4" name="ZoneTexte 3">
            <a:extLst>
              <a:ext uri="{FF2B5EF4-FFF2-40B4-BE49-F238E27FC236}">
                <a16:creationId xmlns:a16="http://schemas.microsoft.com/office/drawing/2014/main" id="{57B88315-FD92-7D65-9524-41AC2C00FF70}"/>
              </a:ext>
            </a:extLst>
          </p:cNvPr>
          <p:cNvSpPr txBox="1"/>
          <p:nvPr/>
        </p:nvSpPr>
        <p:spPr>
          <a:xfrm>
            <a:off x="3585943" y="852505"/>
            <a:ext cx="4741817" cy="461665"/>
          </a:xfrm>
          <a:prstGeom prst="rect">
            <a:avLst/>
          </a:prstGeom>
          <a:noFill/>
        </p:spPr>
        <p:txBody>
          <a:bodyPr wrap="square" rtlCol="0">
            <a:spAutoFit/>
          </a:bodyPr>
          <a:lstStyle/>
          <a:p>
            <a:pPr algn="ctr"/>
            <a:r>
              <a:rPr lang="fr-FR" sz="2400" b="1" dirty="0"/>
              <a:t>Pour faire approprier cet OE</a:t>
            </a:r>
          </a:p>
        </p:txBody>
      </p:sp>
      <p:sp>
        <p:nvSpPr>
          <p:cNvPr id="7" name="ZoneTexte 6">
            <a:extLst>
              <a:ext uri="{FF2B5EF4-FFF2-40B4-BE49-F238E27FC236}">
                <a16:creationId xmlns:a16="http://schemas.microsoft.com/office/drawing/2014/main" id="{3AFF05D4-AA28-D7D7-09FA-C20A959CE66E}"/>
              </a:ext>
            </a:extLst>
          </p:cNvPr>
          <p:cNvSpPr txBox="1"/>
          <p:nvPr/>
        </p:nvSpPr>
        <p:spPr>
          <a:xfrm>
            <a:off x="1637886" y="3361564"/>
            <a:ext cx="9878743" cy="830997"/>
          </a:xfrm>
          <a:prstGeom prst="rect">
            <a:avLst/>
          </a:prstGeom>
          <a:noFill/>
        </p:spPr>
        <p:txBody>
          <a:bodyPr wrap="square" rtlCol="0">
            <a:spAutoFit/>
          </a:bodyPr>
          <a:lstStyle/>
          <a:p>
            <a:pPr algn="ctr"/>
            <a:r>
              <a:rPr lang="fr-FR" sz="2400" b="1" dirty="0"/>
              <a:t>Il faut construire des FPS intégrant à minima certaines contraintes emblématiques</a:t>
            </a:r>
          </a:p>
        </p:txBody>
      </p:sp>
    </p:spTree>
    <p:extLst>
      <p:ext uri="{BB962C8B-B14F-4D97-AF65-F5344CB8AC3E}">
        <p14:creationId xmlns:p14="http://schemas.microsoft.com/office/powerpoint/2010/main" val="244514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EA888-6FDD-32B4-7E91-BF5317428E33}"/>
              </a:ext>
            </a:extLst>
          </p:cNvPr>
          <p:cNvSpPr>
            <a:spLocks noGrp="1"/>
          </p:cNvSpPr>
          <p:nvPr>
            <p:ph type="title"/>
          </p:nvPr>
        </p:nvSpPr>
        <p:spPr>
          <a:xfrm>
            <a:off x="919119" y="135466"/>
            <a:ext cx="10353762" cy="1524002"/>
          </a:xfrm>
        </p:spPr>
        <p:txBody>
          <a:bodyPr>
            <a:normAutofit/>
          </a:bodyPr>
          <a:lstStyle/>
          <a:p>
            <a:pPr algn="ctr"/>
            <a:r>
              <a:rPr lang="fr-FR" sz="2800" dirty="0"/>
              <a:t>EXEMPLE AU LYCÉE pour des nageurs globalement « profilé » mais qui ont des problèmes d’équilibres et d’efficience dans la nage  d’origine techniques</a:t>
            </a:r>
          </a:p>
        </p:txBody>
      </p:sp>
      <p:sp>
        <p:nvSpPr>
          <p:cNvPr id="4" name="ZoneTexte 3">
            <a:extLst>
              <a:ext uri="{FF2B5EF4-FFF2-40B4-BE49-F238E27FC236}">
                <a16:creationId xmlns:a16="http://schemas.microsoft.com/office/drawing/2014/main" id="{9739193D-1EDB-8A44-81AB-BB6C889B02A2}"/>
              </a:ext>
            </a:extLst>
          </p:cNvPr>
          <p:cNvSpPr txBox="1"/>
          <p:nvPr/>
        </p:nvSpPr>
        <p:spPr>
          <a:xfrm>
            <a:off x="270933" y="1829475"/>
            <a:ext cx="11921067" cy="2031325"/>
          </a:xfrm>
          <a:prstGeom prst="rect">
            <a:avLst/>
          </a:prstGeom>
          <a:solidFill>
            <a:schemeClr val="accent6">
              <a:lumMod val="20000"/>
              <a:lumOff val="80000"/>
            </a:schemeClr>
          </a:solidFill>
        </p:spPr>
        <p:txBody>
          <a:bodyPr wrap="square">
            <a:spAutoFit/>
          </a:bodyPr>
          <a:lstStyle/>
          <a:p>
            <a:pPr algn="ctr"/>
            <a:r>
              <a:rPr lang="fr-FR" sz="1800" dirty="0">
                <a:solidFill>
                  <a:schemeClr val="bg1"/>
                </a:solidFill>
                <a:effectLst/>
              </a:rPr>
              <a:t>OE=</a:t>
            </a:r>
          </a:p>
          <a:p>
            <a:pPr algn="just"/>
            <a:r>
              <a:rPr lang="fr-FR" sz="1800" dirty="0">
                <a:effectLst/>
                <a:highlight>
                  <a:srgbClr val="FFFF00"/>
                </a:highlight>
              </a:rPr>
              <a:t>Gestion des paramètres de nage: </a:t>
            </a:r>
            <a:r>
              <a:rPr lang="fr-FR" sz="1800" dirty="0">
                <a:effectLst/>
              </a:rPr>
              <a:t>Le nageur </a:t>
            </a:r>
            <a:r>
              <a:rPr lang="fr-FR" sz="1800" b="1" dirty="0">
                <a:effectLst/>
              </a:rPr>
              <a:t>anticipe, planifie, régule </a:t>
            </a:r>
            <a:r>
              <a:rPr lang="fr-FR" sz="1800" dirty="0">
                <a:effectLst/>
              </a:rPr>
              <a:t>dans un projet d’entraînement son action de nage en gérant de nombreux paramètres corporels et techniques indissociables :</a:t>
            </a:r>
          </a:p>
          <a:p>
            <a:pPr algn="just"/>
            <a:r>
              <a:rPr lang="fr-FR" sz="1800" dirty="0">
                <a:effectLst/>
              </a:rPr>
              <a:t>-Ils sont propulsifs </a:t>
            </a:r>
            <a:r>
              <a:rPr lang="fr-FR" dirty="0"/>
              <a:t>(gestion A/F)</a:t>
            </a:r>
            <a:endParaRPr lang="fr-FR" sz="1800" dirty="0">
              <a:effectLst/>
            </a:endParaRPr>
          </a:p>
          <a:p>
            <a:pPr algn="just"/>
            <a:r>
              <a:rPr lang="fr-FR" sz="1800" dirty="0">
                <a:effectLst/>
              </a:rPr>
              <a:t>-Ils sont liés des coordinations fines (bras/bras, bras/respiration)</a:t>
            </a:r>
          </a:p>
          <a:p>
            <a:pPr algn="just"/>
            <a:r>
              <a:rPr lang="fr-FR" sz="1800" dirty="0">
                <a:effectLst/>
              </a:rPr>
              <a:t>-Ils sont respiratoires : adaptés ses schémas respiratoires à la vitesse de course de course et au besoin de récupération</a:t>
            </a:r>
          </a:p>
          <a:p>
            <a:pPr algn="just"/>
            <a:r>
              <a:rPr lang="fr-FR" sz="1800" dirty="0">
                <a:effectLst/>
              </a:rPr>
              <a:t>-ils sont énergétiques (gestion des allures, des repos, choix de techniques de nage).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CFDFDCF0-E55D-3A7D-D718-E1156E323394}"/>
              </a:ext>
            </a:extLst>
          </p:cNvPr>
          <p:cNvSpPr txBox="1"/>
          <p:nvPr/>
        </p:nvSpPr>
        <p:spPr>
          <a:xfrm>
            <a:off x="758714" y="4703564"/>
            <a:ext cx="10674570" cy="2154436"/>
          </a:xfrm>
          <a:prstGeom prst="rect">
            <a:avLst/>
          </a:prstGeom>
          <a:noFill/>
        </p:spPr>
        <p:txBody>
          <a:bodyPr wrap="square" rtlCol="0">
            <a:spAutoFit/>
          </a:bodyPr>
          <a:lstStyle/>
          <a:p>
            <a:pPr algn="ctr"/>
            <a:endParaRPr lang="fr-FR" sz="2000" dirty="0"/>
          </a:p>
          <a:p>
            <a:pPr algn="ctr"/>
            <a:r>
              <a:rPr lang="fr-FR" sz="2400" dirty="0">
                <a:effectLst/>
                <a:latin typeface="Calibri" panose="020F0502020204030204" pitchFamily="34" charset="0"/>
                <a:ea typeface="Calibri" panose="020F0502020204030204" pitchFamily="34" charset="0"/>
                <a:cs typeface="Times New Roman" panose="02020603050405020304" pitchFamily="18" charset="0"/>
              </a:rPr>
              <a:t>-Proposer des épreuves avec des variations de vitesse  L/V/L/V. (centration sur l’A/F) plutôt  qu’une épreuve multi nages</a:t>
            </a:r>
          </a:p>
          <a:p>
            <a:pPr algn="ctr"/>
            <a:r>
              <a:rPr lang="fr-FR" sz="2400" dirty="0">
                <a:effectLst/>
                <a:latin typeface="Calibri" panose="020F0502020204030204" pitchFamily="34" charset="0"/>
                <a:ea typeface="Calibri" panose="020F0502020204030204" pitchFamily="34" charset="0"/>
                <a:cs typeface="Times New Roman" panose="02020603050405020304" pitchFamily="18" charset="0"/>
              </a:rPr>
              <a:t>-Autoriser des changements de nage, pour gérer la fatigue dans la parcours lents</a:t>
            </a:r>
          </a:p>
          <a:p>
            <a:pPr algn="ctr"/>
            <a:r>
              <a:rPr lang="fr-FR" sz="2400" dirty="0">
                <a:effectLst/>
                <a:latin typeface="Calibri" panose="020F0502020204030204" pitchFamily="34" charset="0"/>
                <a:ea typeface="Calibri" panose="020F0502020204030204" pitchFamily="34" charset="0"/>
                <a:cs typeface="Times New Roman" panose="02020603050405020304" pitchFamily="18" charset="0"/>
              </a:rPr>
              <a:t>-Privilégier le crawl dans la nage rapides</a:t>
            </a:r>
          </a:p>
          <a:p>
            <a:endParaRPr lang="fr-FR" dirty="0"/>
          </a:p>
        </p:txBody>
      </p:sp>
      <p:sp>
        <p:nvSpPr>
          <p:cNvPr id="3" name="ZoneTexte 2">
            <a:extLst>
              <a:ext uri="{FF2B5EF4-FFF2-40B4-BE49-F238E27FC236}">
                <a16:creationId xmlns:a16="http://schemas.microsoft.com/office/drawing/2014/main" id="{1449EC18-1BC5-13F4-6FE0-EA9D7C2946B2}"/>
              </a:ext>
            </a:extLst>
          </p:cNvPr>
          <p:cNvSpPr txBox="1"/>
          <p:nvPr/>
        </p:nvSpPr>
        <p:spPr>
          <a:xfrm>
            <a:off x="3725091" y="1495264"/>
            <a:ext cx="4741817" cy="461665"/>
          </a:xfrm>
          <a:prstGeom prst="rect">
            <a:avLst/>
          </a:prstGeom>
          <a:noFill/>
        </p:spPr>
        <p:txBody>
          <a:bodyPr wrap="square" rtlCol="0">
            <a:spAutoFit/>
          </a:bodyPr>
          <a:lstStyle/>
          <a:p>
            <a:pPr algn="ctr"/>
            <a:r>
              <a:rPr lang="fr-FR" sz="2400" b="1" dirty="0"/>
              <a:t>Pour faire approprier cet OE</a:t>
            </a:r>
          </a:p>
        </p:txBody>
      </p:sp>
      <p:sp>
        <p:nvSpPr>
          <p:cNvPr id="6" name="ZoneTexte 5">
            <a:extLst>
              <a:ext uri="{FF2B5EF4-FFF2-40B4-BE49-F238E27FC236}">
                <a16:creationId xmlns:a16="http://schemas.microsoft.com/office/drawing/2014/main" id="{3248AC94-51FF-93AA-13FF-9A4214ED4DF7}"/>
              </a:ext>
            </a:extLst>
          </p:cNvPr>
          <p:cNvSpPr txBox="1"/>
          <p:nvPr/>
        </p:nvSpPr>
        <p:spPr>
          <a:xfrm>
            <a:off x="1554541" y="4241899"/>
            <a:ext cx="9878743" cy="830997"/>
          </a:xfrm>
          <a:prstGeom prst="rect">
            <a:avLst/>
          </a:prstGeom>
          <a:noFill/>
        </p:spPr>
        <p:txBody>
          <a:bodyPr wrap="square" rtlCol="0">
            <a:spAutoFit/>
          </a:bodyPr>
          <a:lstStyle/>
          <a:p>
            <a:pPr algn="ctr"/>
            <a:r>
              <a:rPr lang="fr-FR" sz="2400" b="1" dirty="0"/>
              <a:t>Il faut construire des FPS intégrant à minima certaines contraintes emblématiques</a:t>
            </a:r>
          </a:p>
        </p:txBody>
      </p:sp>
    </p:spTree>
    <p:extLst>
      <p:ext uri="{BB962C8B-B14F-4D97-AF65-F5344CB8AC3E}">
        <p14:creationId xmlns:p14="http://schemas.microsoft.com/office/powerpoint/2010/main" val="86481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7FA657A-E905-514D-7AB9-68C8A3795824}"/>
              </a:ext>
            </a:extLst>
          </p:cNvPr>
          <p:cNvSpPr txBox="1"/>
          <p:nvPr/>
        </p:nvSpPr>
        <p:spPr>
          <a:xfrm>
            <a:off x="1549101" y="2409713"/>
            <a:ext cx="8993393" cy="1015663"/>
          </a:xfrm>
          <a:prstGeom prst="rect">
            <a:avLst/>
          </a:prstGeom>
          <a:solidFill>
            <a:schemeClr val="bg2"/>
          </a:solidFill>
        </p:spPr>
        <p:txBody>
          <a:bodyPr wrap="square" rtlCol="0">
            <a:spAutoFit/>
          </a:bodyPr>
          <a:lstStyle/>
          <a:p>
            <a:pPr algn="ctr"/>
            <a:r>
              <a:rPr lang="fr-FR" sz="6000" dirty="0"/>
              <a:t>La notion de fil rouge</a:t>
            </a:r>
          </a:p>
        </p:txBody>
      </p:sp>
    </p:spTree>
    <p:extLst>
      <p:ext uri="{BB962C8B-B14F-4D97-AF65-F5344CB8AC3E}">
        <p14:creationId xmlns:p14="http://schemas.microsoft.com/office/powerpoint/2010/main" val="1394291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4192DA-D7A8-1F54-8A6A-FDF9F691B454}"/>
              </a:ext>
            </a:extLst>
          </p:cNvPr>
          <p:cNvSpPr>
            <a:spLocks noGrp="1"/>
          </p:cNvSpPr>
          <p:nvPr>
            <p:ph type="title"/>
          </p:nvPr>
        </p:nvSpPr>
        <p:spPr>
          <a:xfrm>
            <a:off x="838200" y="18256"/>
            <a:ext cx="10515600" cy="662782"/>
          </a:xfrm>
          <a:solidFill>
            <a:schemeClr val="bg2"/>
          </a:solidFill>
        </p:spPr>
        <p:txBody>
          <a:bodyPr>
            <a:normAutofit fontScale="90000"/>
          </a:bodyPr>
          <a:lstStyle/>
          <a:p>
            <a:pPr algn="ctr"/>
            <a:r>
              <a:rPr lang="fr-FR" dirty="0"/>
              <a:t>Un peu d’histoire</a:t>
            </a:r>
          </a:p>
        </p:txBody>
      </p:sp>
      <p:sp>
        <p:nvSpPr>
          <p:cNvPr id="3" name="Espace réservé du contenu 2">
            <a:extLst>
              <a:ext uri="{FF2B5EF4-FFF2-40B4-BE49-F238E27FC236}">
                <a16:creationId xmlns:a16="http://schemas.microsoft.com/office/drawing/2014/main" id="{C87B385C-9C04-33C7-71ED-D26ABCABF57A}"/>
              </a:ext>
            </a:extLst>
          </p:cNvPr>
          <p:cNvSpPr>
            <a:spLocks noGrp="1"/>
          </p:cNvSpPr>
          <p:nvPr>
            <p:ph idx="1"/>
          </p:nvPr>
        </p:nvSpPr>
        <p:spPr>
          <a:xfrm>
            <a:off x="838200" y="986040"/>
            <a:ext cx="10515600" cy="3353204"/>
          </a:xfrm>
          <a:solidFill>
            <a:schemeClr val="accent6">
              <a:lumMod val="20000"/>
              <a:lumOff val="80000"/>
            </a:schemeClr>
          </a:solidFill>
        </p:spPr>
        <p:txBody>
          <a:bodyPr>
            <a:noAutofit/>
          </a:bodyPr>
          <a:lstStyle/>
          <a:p>
            <a:r>
              <a:rPr lang="fr-FR" sz="2000" b="1" dirty="0"/>
              <a:t>Dossier EPS N°64: « l’EPS entre fils rouges et lignes jaunes » 2005</a:t>
            </a:r>
          </a:p>
          <a:p>
            <a:pPr algn="just"/>
            <a:r>
              <a:rPr lang="fr-FR" sz="1600" b="1" dirty="0">
                <a:effectLst/>
                <a:latin typeface="Times New Roman" panose="02020603050405020304" pitchFamily="18" charset="0"/>
                <a:ea typeface="Times New Roman" panose="02020603050405020304" pitchFamily="18" charset="0"/>
              </a:rPr>
              <a:t>Le rôle du fil rouge : montrer le chemin aux élèves</a:t>
            </a:r>
          </a:p>
          <a:p>
            <a:pPr algn="just"/>
            <a:r>
              <a:rPr lang="fr-FR" sz="1600" b="1" dirty="0">
                <a:effectLst/>
                <a:latin typeface="Times New Roman" panose="02020603050405020304" pitchFamily="18" charset="0"/>
                <a:ea typeface="Times New Roman" panose="02020603050405020304" pitchFamily="18" charset="0"/>
              </a:rPr>
              <a:t>Il y a autant de fils rouges que d'étapes (pas en avant dans un cursus)</a:t>
            </a:r>
          </a:p>
          <a:p>
            <a:pPr marL="0" indent="0" algn="just">
              <a:buNone/>
            </a:pPr>
            <a:r>
              <a:rPr lang="fr-FR" sz="1600" dirty="0">
                <a:effectLst/>
                <a:latin typeface="Times New Roman" panose="02020603050405020304" pitchFamily="18" charset="0"/>
                <a:ea typeface="Times New Roman" panose="02020603050405020304" pitchFamily="18" charset="0"/>
              </a:rPr>
              <a:t>Caractéristiques:  </a:t>
            </a:r>
          </a:p>
          <a:p>
            <a:pPr algn="just"/>
            <a:r>
              <a:rPr lang="fr-FR" sz="1600" dirty="0">
                <a:effectLst/>
                <a:latin typeface="Times New Roman" panose="02020603050405020304" pitchFamily="18" charset="0"/>
                <a:ea typeface="Times New Roman" panose="02020603050405020304" pitchFamily="18" charset="0"/>
              </a:rPr>
              <a:t>Les fils rouges sont </a:t>
            </a:r>
            <a:r>
              <a:rPr lang="fr-FR" sz="1600" dirty="0">
                <a:effectLst/>
                <a:highlight>
                  <a:srgbClr val="FFFF00"/>
                </a:highlight>
                <a:latin typeface="Times New Roman" panose="02020603050405020304" pitchFamily="18" charset="0"/>
                <a:ea typeface="Times New Roman" panose="02020603050405020304" pitchFamily="18" charset="0"/>
              </a:rPr>
              <a:t>des</a:t>
            </a:r>
            <a:r>
              <a:rPr lang="fr-FR" sz="1600" dirty="0">
                <a:solidFill>
                  <a:srgbClr val="0000FF"/>
                </a:solidFill>
                <a:effectLst/>
                <a:highlight>
                  <a:srgbClr val="FFFF00"/>
                </a:highlight>
                <a:latin typeface="Times New Roman" panose="02020603050405020304" pitchFamily="18" charset="0"/>
                <a:ea typeface="Times New Roman" panose="02020603050405020304" pitchFamily="18" charset="0"/>
              </a:rPr>
              <a:t> </a:t>
            </a:r>
            <a:r>
              <a:rPr lang="fr-FR" sz="1600" dirty="0">
                <a:effectLst/>
                <a:highlight>
                  <a:srgbClr val="FFFF00"/>
                </a:highlight>
                <a:latin typeface="Times New Roman" panose="02020603050405020304" pitchFamily="18" charset="0"/>
                <a:ea typeface="Times New Roman" panose="02020603050405020304" pitchFamily="18" charset="0"/>
              </a:rPr>
              <a:t>indicateurs de maîtrise </a:t>
            </a:r>
            <a:r>
              <a:rPr lang="fr-FR" sz="1600" dirty="0">
                <a:effectLst/>
                <a:latin typeface="Times New Roman" panose="02020603050405020304" pitchFamily="18" charset="0"/>
                <a:ea typeface="Times New Roman" panose="02020603050405020304" pitchFamily="18" charset="0"/>
              </a:rPr>
              <a:t>qui organisent l’activité de l’élève et de l’enseignant de la situation de référence jusqu’à la certification. </a:t>
            </a:r>
          </a:p>
          <a:p>
            <a:pPr algn="just"/>
            <a:r>
              <a:rPr lang="fr-FR" sz="1600" dirty="0">
                <a:effectLst/>
                <a:latin typeface="Times New Roman" panose="02020603050405020304" pitchFamily="18" charset="0"/>
                <a:ea typeface="Times New Roman" panose="02020603050405020304" pitchFamily="18" charset="0"/>
              </a:rPr>
              <a:t>En ce sens, </a:t>
            </a:r>
            <a:r>
              <a:rPr lang="fr-FR" sz="1600" dirty="0">
                <a:effectLst/>
                <a:highlight>
                  <a:srgbClr val="FFFF00"/>
                </a:highlight>
                <a:latin typeface="Times New Roman" panose="02020603050405020304" pitchFamily="18" charset="0"/>
                <a:ea typeface="Times New Roman" panose="02020603050405020304" pitchFamily="18" charset="0"/>
              </a:rPr>
              <a:t>ils ont pour vocation d’être quantifiables</a:t>
            </a:r>
          </a:p>
          <a:p>
            <a:pPr algn="just"/>
            <a:r>
              <a:rPr lang="fr-FR" sz="1600" dirty="0">
                <a:effectLst/>
                <a:latin typeface="Times New Roman" panose="02020603050405020304" pitchFamily="18" charset="0"/>
                <a:ea typeface="Times New Roman" panose="02020603050405020304" pitchFamily="18" charset="0"/>
              </a:rPr>
              <a:t> Ils s’utilisent souvent en relation directe avec des indicateurs de performance (temps, buts, points, etc.). </a:t>
            </a:r>
          </a:p>
          <a:p>
            <a:pPr algn="just"/>
            <a:r>
              <a:rPr lang="fr-FR" sz="1600" dirty="0">
                <a:effectLst/>
                <a:latin typeface="Times New Roman" panose="02020603050405020304" pitchFamily="18" charset="0"/>
                <a:ea typeface="Times New Roman" panose="02020603050405020304" pitchFamily="18" charset="0"/>
              </a:rPr>
              <a:t>Ils sont pour l’élève l’élève </a:t>
            </a:r>
            <a:r>
              <a:rPr lang="fr-FR" sz="1600" dirty="0">
                <a:effectLst/>
                <a:highlight>
                  <a:srgbClr val="FFFF00"/>
                </a:highlight>
                <a:latin typeface="Times New Roman" panose="02020603050405020304" pitchFamily="18" charset="0"/>
                <a:ea typeface="Times New Roman" panose="02020603050405020304" pitchFamily="18" charset="0"/>
              </a:rPr>
              <a:t>des balises à suivre, des repères stables</a:t>
            </a:r>
            <a:r>
              <a:rPr lang="fr-FR" sz="1600" dirty="0">
                <a:effectLst/>
                <a:latin typeface="Times New Roman" panose="02020603050405020304" pitchFamily="18" charset="0"/>
                <a:ea typeface="Times New Roman" panose="02020603050405020304" pitchFamily="18" charset="0"/>
              </a:rPr>
              <a:t>, des représentants fidèles du problème à résoudre. </a:t>
            </a:r>
          </a:p>
          <a:p>
            <a:pPr algn="just"/>
            <a:r>
              <a:rPr lang="fr-FR" sz="1600" dirty="0">
                <a:effectLst/>
                <a:latin typeface="Times New Roman" panose="02020603050405020304" pitchFamily="18" charset="0"/>
                <a:ea typeface="Times New Roman" panose="02020603050405020304" pitchFamily="18" charset="0"/>
              </a:rPr>
              <a:t>Ces indicateurs </a:t>
            </a:r>
            <a:r>
              <a:rPr lang="fr-FR" sz="1600" dirty="0">
                <a:effectLst/>
                <a:highlight>
                  <a:srgbClr val="FFFF00"/>
                </a:highlight>
                <a:latin typeface="Times New Roman" panose="02020603050405020304" pitchFamily="18" charset="0"/>
                <a:ea typeface="Times New Roman" panose="02020603050405020304" pitchFamily="18" charset="0"/>
              </a:rPr>
              <a:t>fils rouges sont observables et manipulables par les élèves</a:t>
            </a:r>
            <a:r>
              <a:rPr lang="fr-FR" sz="1600" dirty="0">
                <a:effectLst/>
                <a:latin typeface="Times New Roman" panose="02020603050405020304" pitchFamily="18" charset="0"/>
                <a:ea typeface="Times New Roman" panose="02020603050405020304" pitchFamily="18" charset="0"/>
              </a:rPr>
              <a:t>. </a:t>
            </a:r>
            <a:endParaRPr lang="fr-FR" sz="1600" dirty="0"/>
          </a:p>
        </p:txBody>
      </p:sp>
      <p:sp>
        <p:nvSpPr>
          <p:cNvPr id="4" name="ZoneTexte 3">
            <a:extLst>
              <a:ext uri="{FF2B5EF4-FFF2-40B4-BE49-F238E27FC236}">
                <a16:creationId xmlns:a16="http://schemas.microsoft.com/office/drawing/2014/main" id="{8AC39FA3-1931-434A-EC74-C5BCF0B85DE6}"/>
              </a:ext>
            </a:extLst>
          </p:cNvPr>
          <p:cNvSpPr txBox="1"/>
          <p:nvPr/>
        </p:nvSpPr>
        <p:spPr>
          <a:xfrm>
            <a:off x="838200" y="4644246"/>
            <a:ext cx="10515600" cy="1569660"/>
          </a:xfrm>
          <a:prstGeom prst="rect">
            <a:avLst/>
          </a:prstGeom>
          <a:solidFill>
            <a:schemeClr val="accent5">
              <a:lumMod val="20000"/>
              <a:lumOff val="80000"/>
            </a:schemeClr>
          </a:solidFill>
        </p:spPr>
        <p:txBody>
          <a:bodyPr wrap="square" rtlCol="0">
            <a:spAutoFit/>
          </a:bodyPr>
          <a:lstStyle/>
          <a:p>
            <a:r>
              <a:rPr lang="fr-FR" sz="1600" b="1" dirty="0"/>
              <a:t>Cahier du CEDREPS N°18 2022:</a:t>
            </a:r>
          </a:p>
          <a:p>
            <a:pPr algn="just"/>
            <a:r>
              <a:rPr lang="fr-FR" sz="1600" dirty="0">
                <a:effectLst/>
                <a:latin typeface="Calibri" panose="020F0502020204030204" pitchFamily="34" charset="0"/>
                <a:ea typeface="Calibri" panose="020F0502020204030204" pitchFamily="34" charset="0"/>
                <a:cs typeface="Arial" panose="020B0604020202020204" pitchFamily="34" charset="0"/>
              </a:rPr>
              <a:t>Il existe :</a:t>
            </a:r>
          </a:p>
          <a:p>
            <a:r>
              <a:rPr lang="fr-FR" sz="1600" dirty="0">
                <a:effectLst/>
                <a:latin typeface="Calibri" panose="020F0502020204030204" pitchFamily="34" charset="0"/>
                <a:ea typeface="Calibri" panose="020F0502020204030204" pitchFamily="34" charset="0"/>
                <a:cs typeface="Arial" panose="020B0604020202020204" pitchFamily="34" charset="0"/>
              </a:rPr>
              <a:t>-des fils rouges « macro » plutôt quantitatifs qui structurent le projet d’action et l’évaluation (sommative) de la compétence</a:t>
            </a:r>
          </a:p>
          <a:p>
            <a:pPr algn="just"/>
            <a:r>
              <a:rPr lang="fr-FR" sz="1600" dirty="0">
                <a:effectLst/>
                <a:latin typeface="Calibri" panose="020F0502020204030204" pitchFamily="34" charset="0"/>
                <a:ea typeface="Calibri" panose="020F0502020204030204" pitchFamily="34" charset="0"/>
                <a:cs typeface="Arial" panose="020B0604020202020204" pitchFamily="34" charset="0"/>
              </a:rPr>
              <a:t>-Des fils rouges « micro » (qualitatifs et quantitatifs) supports du projet technique et qui fondent l’évaluation formative et donc l’apprentissage</a:t>
            </a:r>
          </a:p>
          <a:p>
            <a:endParaRPr lang="fr-FR" sz="1600" dirty="0"/>
          </a:p>
        </p:txBody>
      </p:sp>
    </p:spTree>
    <p:extLst>
      <p:ext uri="{BB962C8B-B14F-4D97-AF65-F5344CB8AC3E}">
        <p14:creationId xmlns:p14="http://schemas.microsoft.com/office/powerpoint/2010/main" val="74856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03ED38-78A8-8BC2-5E20-FA99E7DA1427}"/>
              </a:ext>
            </a:extLst>
          </p:cNvPr>
          <p:cNvSpPr>
            <a:spLocks noGrp="1"/>
          </p:cNvSpPr>
          <p:nvPr>
            <p:ph type="title"/>
          </p:nvPr>
        </p:nvSpPr>
        <p:spPr>
          <a:xfrm>
            <a:off x="1046179" y="561258"/>
            <a:ext cx="10515600" cy="1980443"/>
          </a:xfrm>
          <a:solidFill>
            <a:schemeClr val="accent1">
              <a:lumMod val="20000"/>
              <a:lumOff val="80000"/>
            </a:schemeClr>
          </a:solidFill>
        </p:spPr>
        <p:txBody>
          <a:bodyPr>
            <a:normAutofit fontScale="90000"/>
          </a:bodyPr>
          <a:lstStyle/>
          <a:p>
            <a:pPr algn="ctr"/>
            <a:r>
              <a:rPr lang="fr-FR" b="1" dirty="0"/>
              <a:t>Les notions de fils rouges Macros et micros</a:t>
            </a:r>
            <a:br>
              <a:rPr lang="fr-FR" b="1" dirty="0"/>
            </a:br>
            <a:r>
              <a:rPr lang="fr-FR" b="1" dirty="0"/>
              <a:t> sont au cœur des interventions de l’enseignant et des apprentissages des élèves dans une FPS</a:t>
            </a:r>
          </a:p>
        </p:txBody>
      </p:sp>
      <p:sp>
        <p:nvSpPr>
          <p:cNvPr id="4" name="ZoneTexte 3">
            <a:extLst>
              <a:ext uri="{FF2B5EF4-FFF2-40B4-BE49-F238E27FC236}">
                <a16:creationId xmlns:a16="http://schemas.microsoft.com/office/drawing/2014/main" id="{0D8E37B2-BBF2-C725-807E-37E3F523B464}"/>
              </a:ext>
            </a:extLst>
          </p:cNvPr>
          <p:cNvSpPr txBox="1"/>
          <p:nvPr/>
        </p:nvSpPr>
        <p:spPr>
          <a:xfrm>
            <a:off x="967802" y="2965076"/>
            <a:ext cx="10672354" cy="3539430"/>
          </a:xfrm>
          <a:prstGeom prst="rect">
            <a:avLst/>
          </a:prstGeom>
          <a:noFill/>
        </p:spPr>
        <p:txBody>
          <a:bodyPr wrap="square">
            <a:spAutoFit/>
          </a:bodyPr>
          <a:lstStyle/>
          <a:p>
            <a:pPr algn="ctr"/>
            <a:r>
              <a:rPr lang="fr-FR" sz="3200" b="1" u="sng" dirty="0"/>
              <a:t>Faire passer les élèves </a:t>
            </a:r>
            <a:r>
              <a:rPr lang="fr-FR" sz="3200" b="1" u="sng" dirty="0">
                <a:highlight>
                  <a:srgbClr val="FFFF00"/>
                </a:highlight>
              </a:rPr>
              <a:t>d’un projet d’action </a:t>
            </a:r>
          </a:p>
          <a:p>
            <a:pPr algn="ctr"/>
            <a:r>
              <a:rPr lang="fr-FR" sz="3200" b="1" u="sng" dirty="0"/>
              <a:t>(</a:t>
            </a:r>
            <a:r>
              <a:rPr lang="fr-FR" sz="3200" b="1" dirty="0"/>
              <a:t>guidé par </a:t>
            </a:r>
            <a:r>
              <a:rPr lang="fr-FR" sz="3200" b="1" u="sng" dirty="0"/>
              <a:t>un fil rouge macro) </a:t>
            </a:r>
          </a:p>
          <a:p>
            <a:pPr algn="ctr"/>
            <a:endParaRPr lang="fr-FR" sz="3200" b="1" u="sng" dirty="0"/>
          </a:p>
          <a:p>
            <a:pPr algn="ctr"/>
            <a:r>
              <a:rPr lang="fr-FR" sz="3200" b="1" u="sng" dirty="0"/>
              <a:t>à </a:t>
            </a:r>
          </a:p>
          <a:p>
            <a:pPr algn="ctr"/>
            <a:endParaRPr lang="fr-FR" sz="3200" b="1" u="sng" dirty="0"/>
          </a:p>
          <a:p>
            <a:pPr algn="ctr"/>
            <a:r>
              <a:rPr lang="fr-FR" sz="3200" b="1" u="sng" dirty="0">
                <a:highlight>
                  <a:srgbClr val="FFFF00"/>
                </a:highlight>
              </a:rPr>
              <a:t>un </a:t>
            </a:r>
            <a:r>
              <a:rPr lang="fr-FR" sz="3200" dirty="0">
                <a:highlight>
                  <a:srgbClr val="FFFF00"/>
                </a:highlight>
              </a:rPr>
              <a:t> </a:t>
            </a:r>
            <a:r>
              <a:rPr lang="fr-FR" sz="3200" b="1" u="sng" dirty="0">
                <a:highlight>
                  <a:srgbClr val="FFFF00"/>
                </a:highlight>
              </a:rPr>
              <a:t>projet technique </a:t>
            </a:r>
          </a:p>
          <a:p>
            <a:pPr algn="ctr"/>
            <a:r>
              <a:rPr lang="fr-FR" sz="3200" b="1" u="sng" dirty="0"/>
              <a:t>(structuré par des fils rouges micros)</a:t>
            </a:r>
            <a:endParaRPr lang="fr-FR" sz="3200" dirty="0"/>
          </a:p>
        </p:txBody>
      </p:sp>
    </p:spTree>
    <p:extLst>
      <p:ext uri="{BB962C8B-B14F-4D97-AF65-F5344CB8AC3E}">
        <p14:creationId xmlns:p14="http://schemas.microsoft.com/office/powerpoint/2010/main" val="2807320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8E0F51-1EA2-652D-9ACC-D8897747075D}"/>
              </a:ext>
            </a:extLst>
          </p:cNvPr>
          <p:cNvSpPr>
            <a:spLocks noGrp="1"/>
          </p:cNvSpPr>
          <p:nvPr>
            <p:ph type="title"/>
          </p:nvPr>
        </p:nvSpPr>
        <p:spPr>
          <a:xfrm>
            <a:off x="598233" y="0"/>
            <a:ext cx="10755567" cy="1314523"/>
          </a:xfrm>
          <a:solidFill>
            <a:schemeClr val="tx2">
              <a:lumMod val="20000"/>
              <a:lumOff val="80000"/>
            </a:schemeClr>
          </a:solidFill>
        </p:spPr>
        <p:txBody>
          <a:bodyPr>
            <a:normAutofit fontScale="90000"/>
          </a:bodyPr>
          <a:lstStyle/>
          <a:p>
            <a:pPr algn="ctr"/>
            <a:br>
              <a:rPr lang="fr-FR" sz="2200" dirty="0"/>
            </a:br>
            <a:r>
              <a:rPr lang="fr-FR" sz="2200" dirty="0"/>
              <a:t>Les Fils rouges « Macro » et « micros » sont </a:t>
            </a:r>
            <a:r>
              <a:rPr lang="fr-FR" sz="2200" b="1" dirty="0"/>
              <a:t>les indicateurs </a:t>
            </a:r>
            <a:r>
              <a:rPr lang="fr-FR" sz="2200" dirty="0"/>
              <a:t>du couple compétence/OE</a:t>
            </a:r>
            <a:br>
              <a:rPr lang="fr-FR" sz="2200" dirty="0"/>
            </a:br>
            <a:r>
              <a:rPr lang="fr-FR" sz="2000" dirty="0"/>
              <a:t>-</a:t>
            </a:r>
            <a:r>
              <a:rPr lang="fr-FR" sz="2000" b="1" dirty="0"/>
              <a:t>les deux sont observables par le professeur et les élèves (lisibilité)</a:t>
            </a:r>
            <a:br>
              <a:rPr lang="fr-FR" sz="2000" b="1" dirty="0"/>
            </a:br>
            <a:r>
              <a:rPr lang="fr-FR" sz="2000" b="1" dirty="0"/>
              <a:t> -ils sont peu nombreux (ciblage)</a:t>
            </a:r>
            <a:br>
              <a:rPr lang="fr-FR" sz="2000" dirty="0"/>
            </a:br>
            <a:r>
              <a:rPr lang="fr-FR" sz="2000" dirty="0"/>
              <a:t> -</a:t>
            </a:r>
            <a:r>
              <a:rPr lang="fr-FR" sz="2000" b="1" dirty="0"/>
              <a:t>Il sont le support du processus d’évaluation des élèves (objectivité)</a:t>
            </a:r>
            <a:br>
              <a:rPr lang="fr-FR" sz="2800" dirty="0"/>
            </a:br>
            <a:endParaRPr lang="fr-FR" sz="2800" dirty="0"/>
          </a:p>
        </p:txBody>
      </p:sp>
      <p:sp>
        <p:nvSpPr>
          <p:cNvPr id="5" name="ZoneTexte 7">
            <a:extLst>
              <a:ext uri="{FF2B5EF4-FFF2-40B4-BE49-F238E27FC236}">
                <a16:creationId xmlns:a16="http://schemas.microsoft.com/office/drawing/2014/main" id="{AF242A3E-869D-D590-32F0-EFBDF8884161}"/>
              </a:ext>
            </a:extLst>
          </p:cNvPr>
          <p:cNvSpPr txBox="1"/>
          <p:nvPr/>
        </p:nvSpPr>
        <p:spPr>
          <a:xfrm>
            <a:off x="548407" y="3276224"/>
            <a:ext cx="4796677" cy="492686"/>
          </a:xfrm>
          <a:prstGeom prst="rect">
            <a:avLst/>
          </a:prstGeom>
          <a:solidFill>
            <a:schemeClr val="accent6">
              <a:lumMod val="20000"/>
              <a:lumOff val="80000"/>
            </a:schemeClr>
          </a:solidFill>
        </p:spPr>
        <p:txBody>
          <a:bodyPr wrap="square">
            <a:noAutofit/>
          </a:bodyPr>
          <a:lstStyle/>
          <a:p>
            <a:pPr algn="ctr"/>
            <a:r>
              <a:rPr lang="fr-FR" sz="1510" b="1" dirty="0">
                <a:effectLst/>
                <a:latin typeface="Calibri" panose="020F0502020204030204" pitchFamily="34" charset="0"/>
                <a:ea typeface="Calibri" panose="020F0502020204030204" pitchFamily="34" charset="0"/>
                <a:cs typeface="Arial" panose="020B0604020202020204" pitchFamily="34" charset="0"/>
              </a:rPr>
              <a:t>On se situe du coté d’une évaluation sommative ou certificative</a:t>
            </a:r>
            <a:endParaRPr lang="fr-FR" sz="1510" dirty="0">
              <a:effectLst/>
              <a:latin typeface="Calibri" panose="020F0502020204030204" pitchFamily="34" charset="0"/>
              <a:ea typeface="Calibri" panose="020F0502020204030204" pitchFamily="34" charset="0"/>
              <a:cs typeface="Arial" panose="020B0604020202020204" pitchFamily="34" charset="0"/>
            </a:endParaRPr>
          </a:p>
          <a:p>
            <a:pPr algn="ctr"/>
            <a:r>
              <a:rPr lang="fr-FR" sz="1510" b="1" dirty="0">
                <a:effectLst/>
                <a:latin typeface="Calibri" panose="020F0502020204030204" pitchFamily="34" charset="0"/>
                <a:ea typeface="Calibri" panose="020F0502020204030204" pitchFamily="34" charset="0"/>
                <a:cs typeface="Arial" panose="020B0604020202020204" pitchFamily="34" charset="0"/>
              </a:rPr>
              <a:t> </a:t>
            </a:r>
            <a:endParaRPr lang="fr-FR" sz="151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10">
            <a:extLst>
              <a:ext uri="{FF2B5EF4-FFF2-40B4-BE49-F238E27FC236}">
                <a16:creationId xmlns:a16="http://schemas.microsoft.com/office/drawing/2014/main" id="{5151F8BF-3335-C2ED-AC8E-2A72128E047E}"/>
              </a:ext>
            </a:extLst>
          </p:cNvPr>
          <p:cNvSpPr txBox="1"/>
          <p:nvPr/>
        </p:nvSpPr>
        <p:spPr>
          <a:xfrm>
            <a:off x="6139158" y="3222290"/>
            <a:ext cx="5876458" cy="493005"/>
          </a:xfrm>
          <a:prstGeom prst="rect">
            <a:avLst/>
          </a:prstGeom>
          <a:solidFill>
            <a:schemeClr val="accent1">
              <a:lumMod val="20000"/>
              <a:lumOff val="80000"/>
            </a:schemeClr>
          </a:solidFill>
        </p:spPr>
        <p:txBody>
          <a:bodyPr wrap="square" rtlCol="0">
            <a:noAutofit/>
          </a:bodyPr>
          <a:lstStyle/>
          <a:p>
            <a:pPr algn="ctr"/>
            <a:r>
              <a:rPr lang="fr-FR" sz="1510" b="1" dirty="0">
                <a:latin typeface="Calibri" panose="020F0502020204030204" pitchFamily="34" charset="0"/>
                <a:ea typeface="Calibri" panose="020F0502020204030204" pitchFamily="34" charset="0"/>
                <a:cs typeface="Arial" panose="020B0604020202020204" pitchFamily="34" charset="0"/>
              </a:rPr>
              <a:t>On se situe du coté</a:t>
            </a:r>
            <a:r>
              <a:rPr lang="fr-FR" sz="1510" b="1" dirty="0">
                <a:effectLst/>
                <a:latin typeface="Calibri" panose="020F0502020204030204" pitchFamily="34" charset="0"/>
                <a:ea typeface="Calibri" panose="020F0502020204030204" pitchFamily="34" charset="0"/>
                <a:cs typeface="Arial" panose="020B0604020202020204" pitchFamily="34" charset="0"/>
              </a:rPr>
              <a:t> d’une évaluation formative</a:t>
            </a:r>
            <a:endParaRPr lang="fr-FR" sz="1510" dirty="0">
              <a:effectLst/>
              <a:latin typeface="Calibri" panose="020F0502020204030204" pitchFamily="34" charset="0"/>
              <a:ea typeface="Calibri" panose="020F0502020204030204" pitchFamily="34" charset="0"/>
              <a:cs typeface="Arial" panose="020B0604020202020204" pitchFamily="34" charset="0"/>
            </a:endParaRPr>
          </a:p>
          <a:p>
            <a:pPr algn="ctr"/>
            <a:r>
              <a:rPr lang="fr-FR" sz="1510" b="1" dirty="0">
                <a:effectLst/>
                <a:latin typeface="Calibri" panose="020F0502020204030204" pitchFamily="34" charset="0"/>
                <a:ea typeface="Calibri" panose="020F0502020204030204" pitchFamily="34" charset="0"/>
                <a:cs typeface="Arial" panose="020B0604020202020204" pitchFamily="34" charset="0"/>
              </a:rPr>
              <a:t> </a:t>
            </a:r>
            <a:endParaRPr lang="fr-FR" sz="151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Flèche vers le bas 6">
            <a:extLst>
              <a:ext uri="{FF2B5EF4-FFF2-40B4-BE49-F238E27FC236}">
                <a16:creationId xmlns:a16="http://schemas.microsoft.com/office/drawing/2014/main" id="{B994E92F-2924-ED26-9F4B-1F4F10FEAA08}"/>
              </a:ext>
            </a:extLst>
          </p:cNvPr>
          <p:cNvSpPr/>
          <p:nvPr/>
        </p:nvSpPr>
        <p:spPr>
          <a:xfrm>
            <a:off x="2744803" y="2629999"/>
            <a:ext cx="317255" cy="377874"/>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510"/>
          </a:p>
        </p:txBody>
      </p:sp>
      <p:sp>
        <p:nvSpPr>
          <p:cNvPr id="8" name="Flèche vers le bas 7">
            <a:extLst>
              <a:ext uri="{FF2B5EF4-FFF2-40B4-BE49-F238E27FC236}">
                <a16:creationId xmlns:a16="http://schemas.microsoft.com/office/drawing/2014/main" id="{2CD519CB-6B8E-BDF1-3554-14DF017D40BB}"/>
              </a:ext>
            </a:extLst>
          </p:cNvPr>
          <p:cNvSpPr/>
          <p:nvPr/>
        </p:nvSpPr>
        <p:spPr>
          <a:xfrm flipH="1">
            <a:off x="8597471" y="2626086"/>
            <a:ext cx="342047" cy="366887"/>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510"/>
          </a:p>
        </p:txBody>
      </p:sp>
      <p:sp>
        <p:nvSpPr>
          <p:cNvPr id="9" name="ZoneTexte 3">
            <a:extLst>
              <a:ext uri="{FF2B5EF4-FFF2-40B4-BE49-F238E27FC236}">
                <a16:creationId xmlns:a16="http://schemas.microsoft.com/office/drawing/2014/main" id="{5CCF5021-C18A-CA5B-4BE5-B59009D5EC3A}"/>
              </a:ext>
            </a:extLst>
          </p:cNvPr>
          <p:cNvSpPr txBox="1"/>
          <p:nvPr/>
        </p:nvSpPr>
        <p:spPr>
          <a:xfrm>
            <a:off x="6139158" y="4437618"/>
            <a:ext cx="5623120" cy="54947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fr-FR" sz="1510" dirty="0">
                <a:effectLst/>
                <a:ea typeface="Calibri" panose="020F0502020204030204" pitchFamily="34" charset="0"/>
                <a:cs typeface="Arial" panose="020B0604020202020204" pitchFamily="34" charset="0"/>
              </a:rPr>
              <a:t>On se situe du côté de l’objet d’enseignement</a:t>
            </a:r>
            <a:br>
              <a:rPr lang="fr-FR" sz="1510" dirty="0">
                <a:effectLst/>
                <a:ea typeface="Calibri" panose="020F0502020204030204" pitchFamily="34" charset="0"/>
                <a:cs typeface="Arial" panose="020B0604020202020204" pitchFamily="34" charset="0"/>
              </a:rPr>
            </a:br>
            <a:r>
              <a:rPr lang="fr-FR" sz="1510" dirty="0">
                <a:effectLst/>
                <a:ea typeface="Calibri" panose="020F0502020204030204" pitchFamily="34" charset="0"/>
                <a:cs typeface="Arial" panose="020B0604020202020204" pitchFamily="34" charset="0"/>
              </a:rPr>
              <a:t>et des contenus prioritaires</a:t>
            </a:r>
          </a:p>
          <a:p>
            <a:pPr algn="just"/>
            <a:r>
              <a:rPr lang="fr-FR" sz="1510" dirty="0">
                <a:effectLst/>
                <a:ea typeface="Calibri" panose="020F0502020204030204" pitchFamily="34" charset="0"/>
                <a:cs typeface="Arial" panose="020B0604020202020204" pitchFamily="34" charset="0"/>
              </a:rPr>
              <a:t> </a:t>
            </a:r>
          </a:p>
        </p:txBody>
      </p:sp>
      <p:sp>
        <p:nvSpPr>
          <p:cNvPr id="10" name="ZoneTexte 2">
            <a:extLst>
              <a:ext uri="{FF2B5EF4-FFF2-40B4-BE49-F238E27FC236}">
                <a16:creationId xmlns:a16="http://schemas.microsoft.com/office/drawing/2014/main" id="{4582F0D0-A724-6F00-2DCA-0D0F0921543B}"/>
              </a:ext>
            </a:extLst>
          </p:cNvPr>
          <p:cNvSpPr txBox="1"/>
          <p:nvPr/>
        </p:nvSpPr>
        <p:spPr>
          <a:xfrm>
            <a:off x="739870" y="4451021"/>
            <a:ext cx="4796677" cy="35115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lang="fr-FR" sz="1510">
                <a:effectLst/>
                <a:ea typeface="Calibri" panose="020F0502020204030204" pitchFamily="34" charset="0"/>
                <a:cs typeface="Arial" panose="020B0604020202020204" pitchFamily="34" charset="0"/>
              </a:rPr>
              <a:t>On se situe du côté de la compétence </a:t>
            </a:r>
          </a:p>
        </p:txBody>
      </p:sp>
      <p:sp>
        <p:nvSpPr>
          <p:cNvPr id="11" name="ZoneTexte 2">
            <a:extLst>
              <a:ext uri="{FF2B5EF4-FFF2-40B4-BE49-F238E27FC236}">
                <a16:creationId xmlns:a16="http://schemas.microsoft.com/office/drawing/2014/main" id="{70E106F3-BE7F-F175-84B9-002B2270C45B}"/>
              </a:ext>
            </a:extLst>
          </p:cNvPr>
          <p:cNvSpPr txBox="1"/>
          <p:nvPr/>
        </p:nvSpPr>
        <p:spPr>
          <a:xfrm>
            <a:off x="721031" y="1678711"/>
            <a:ext cx="4769960" cy="682679"/>
          </a:xfrm>
          <a:prstGeom prst="rect">
            <a:avLst/>
          </a:prstGeom>
          <a:solidFill>
            <a:schemeClr val="accent6">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lang="fr-FR" sz="1510" dirty="0">
                <a:ea typeface="Calibri" panose="020F0502020204030204" pitchFamily="34" charset="0"/>
                <a:cs typeface="Arial" panose="020B0604020202020204" pitchFamily="34" charset="0"/>
              </a:rPr>
              <a:t>Du</a:t>
            </a:r>
            <a:r>
              <a:rPr lang="fr-FR" sz="1510" dirty="0">
                <a:effectLst/>
                <a:ea typeface="Calibri" panose="020F0502020204030204" pitchFamily="34" charset="0"/>
                <a:cs typeface="Arial" panose="020B0604020202020204" pitchFamily="34" charset="0"/>
              </a:rPr>
              <a:t> côté des fils rouges</a:t>
            </a:r>
            <a:r>
              <a:rPr lang="fr-FR" sz="1510" b="1" dirty="0">
                <a:effectLst/>
                <a:ea typeface="Calibri" panose="020F0502020204030204" pitchFamily="34" charset="0"/>
                <a:cs typeface="Arial" panose="020B0604020202020204" pitchFamily="34" charset="0"/>
              </a:rPr>
              <a:t> « macros » </a:t>
            </a:r>
          </a:p>
        </p:txBody>
      </p:sp>
      <p:sp>
        <p:nvSpPr>
          <p:cNvPr id="12" name="ZoneTexte 2">
            <a:extLst>
              <a:ext uri="{FF2B5EF4-FFF2-40B4-BE49-F238E27FC236}">
                <a16:creationId xmlns:a16="http://schemas.microsoft.com/office/drawing/2014/main" id="{0D64D04E-E17F-66FB-E83C-DAFDE467331D}"/>
              </a:ext>
            </a:extLst>
          </p:cNvPr>
          <p:cNvSpPr txBox="1"/>
          <p:nvPr/>
        </p:nvSpPr>
        <p:spPr>
          <a:xfrm>
            <a:off x="6458975" y="1726321"/>
            <a:ext cx="4702027" cy="487967"/>
          </a:xfrm>
          <a:prstGeom prst="rect">
            <a:avLst/>
          </a:prstGeom>
          <a:solidFill>
            <a:schemeClr val="accent1">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r>
              <a:rPr lang="fr-FR" sz="1510" dirty="0">
                <a:ea typeface="Calibri" panose="020F0502020204030204" pitchFamily="34" charset="0"/>
                <a:cs typeface="Arial" panose="020B0604020202020204" pitchFamily="34" charset="0"/>
              </a:rPr>
              <a:t>D</a:t>
            </a:r>
            <a:r>
              <a:rPr lang="fr-FR" sz="1510" dirty="0">
                <a:effectLst/>
                <a:ea typeface="Calibri" panose="020F0502020204030204" pitchFamily="34" charset="0"/>
                <a:cs typeface="Arial" panose="020B0604020202020204" pitchFamily="34" charset="0"/>
              </a:rPr>
              <a:t>u côté des fils rouges</a:t>
            </a:r>
            <a:r>
              <a:rPr lang="fr-FR" sz="1510" b="1" dirty="0">
                <a:effectLst/>
                <a:ea typeface="Calibri" panose="020F0502020204030204" pitchFamily="34" charset="0"/>
                <a:cs typeface="Arial" panose="020B0604020202020204" pitchFamily="34" charset="0"/>
              </a:rPr>
              <a:t> « micros » </a:t>
            </a:r>
          </a:p>
          <a:p>
            <a:pPr algn="ctr"/>
            <a:r>
              <a:rPr lang="fr-FR" sz="1510" b="1" dirty="0">
                <a:effectLst/>
                <a:ea typeface="Calibri" panose="020F0502020204030204" pitchFamily="34" charset="0"/>
                <a:cs typeface="Arial" panose="020B0604020202020204" pitchFamily="34" charset="0"/>
              </a:rPr>
              <a:t>et du projet technique</a:t>
            </a:r>
            <a:endParaRPr lang="fr-FR" sz="1510" dirty="0">
              <a:effectLst/>
              <a:ea typeface="Calibri" panose="020F0502020204030204" pitchFamily="34" charset="0"/>
              <a:cs typeface="Arial" panose="020B0604020202020204" pitchFamily="34" charset="0"/>
            </a:endParaRPr>
          </a:p>
        </p:txBody>
      </p:sp>
      <p:sp>
        <p:nvSpPr>
          <p:cNvPr id="4" name="Flèche vers le bas 3">
            <a:extLst>
              <a:ext uri="{FF2B5EF4-FFF2-40B4-BE49-F238E27FC236}">
                <a16:creationId xmlns:a16="http://schemas.microsoft.com/office/drawing/2014/main" id="{BE04A420-299E-CCDA-00CE-05665B0A4326}"/>
              </a:ext>
            </a:extLst>
          </p:cNvPr>
          <p:cNvSpPr/>
          <p:nvPr/>
        </p:nvSpPr>
        <p:spPr>
          <a:xfrm>
            <a:off x="2762039" y="3804796"/>
            <a:ext cx="317255" cy="377874"/>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510"/>
          </a:p>
        </p:txBody>
      </p:sp>
      <p:sp>
        <p:nvSpPr>
          <p:cNvPr id="18" name="Flèche vers le bas 17">
            <a:extLst>
              <a:ext uri="{FF2B5EF4-FFF2-40B4-BE49-F238E27FC236}">
                <a16:creationId xmlns:a16="http://schemas.microsoft.com/office/drawing/2014/main" id="{DC7F58E4-1139-75B4-7374-EE5516DC028B}"/>
              </a:ext>
            </a:extLst>
          </p:cNvPr>
          <p:cNvSpPr/>
          <p:nvPr/>
        </p:nvSpPr>
        <p:spPr>
          <a:xfrm>
            <a:off x="8792091" y="3910127"/>
            <a:ext cx="317255" cy="377874"/>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510"/>
          </a:p>
        </p:txBody>
      </p:sp>
      <p:sp>
        <p:nvSpPr>
          <p:cNvPr id="3" name="ZoneTexte 2">
            <a:extLst>
              <a:ext uri="{FF2B5EF4-FFF2-40B4-BE49-F238E27FC236}">
                <a16:creationId xmlns:a16="http://schemas.microsoft.com/office/drawing/2014/main" id="{59976FE7-82CA-940B-F3A5-54496D52DB9C}"/>
              </a:ext>
            </a:extLst>
          </p:cNvPr>
          <p:cNvSpPr txBox="1"/>
          <p:nvPr/>
        </p:nvSpPr>
        <p:spPr>
          <a:xfrm>
            <a:off x="838200" y="5478087"/>
            <a:ext cx="450688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a:t>Si les fils rouges macros donnent la direction pour l’apprentissage aux élèves, ils ne donnent pas la solution</a:t>
            </a:r>
          </a:p>
        </p:txBody>
      </p:sp>
      <p:sp>
        <p:nvSpPr>
          <p:cNvPr id="13" name="Flèche vers le bas 12">
            <a:extLst>
              <a:ext uri="{FF2B5EF4-FFF2-40B4-BE49-F238E27FC236}">
                <a16:creationId xmlns:a16="http://schemas.microsoft.com/office/drawing/2014/main" id="{A67A8B83-8A56-74DC-604E-E84D23564431}"/>
              </a:ext>
            </a:extLst>
          </p:cNvPr>
          <p:cNvSpPr/>
          <p:nvPr/>
        </p:nvSpPr>
        <p:spPr>
          <a:xfrm>
            <a:off x="2717122" y="5012627"/>
            <a:ext cx="317255" cy="377874"/>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510"/>
          </a:p>
        </p:txBody>
      </p:sp>
      <p:sp>
        <p:nvSpPr>
          <p:cNvPr id="14" name="ZoneTexte 13">
            <a:extLst>
              <a:ext uri="{FF2B5EF4-FFF2-40B4-BE49-F238E27FC236}">
                <a16:creationId xmlns:a16="http://schemas.microsoft.com/office/drawing/2014/main" id="{67D2503B-2120-7B76-F514-BBA16B7710E8}"/>
              </a:ext>
            </a:extLst>
          </p:cNvPr>
          <p:cNvSpPr txBox="1"/>
          <p:nvPr/>
        </p:nvSpPr>
        <p:spPr>
          <a:xfrm>
            <a:off x="6686076" y="5507221"/>
            <a:ext cx="450688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dirty="0"/>
              <a:t>Les fils rouges micros donnent les éléments pour chercher une solution au problème posé et engager une activité de recherche pour se transformer</a:t>
            </a:r>
          </a:p>
        </p:txBody>
      </p:sp>
      <p:sp>
        <p:nvSpPr>
          <p:cNvPr id="15" name="Flèche vers le bas 14">
            <a:extLst>
              <a:ext uri="{FF2B5EF4-FFF2-40B4-BE49-F238E27FC236}">
                <a16:creationId xmlns:a16="http://schemas.microsoft.com/office/drawing/2014/main" id="{A0BA1E49-4F4B-3B08-D195-3BDAA1188AEA}"/>
              </a:ext>
            </a:extLst>
          </p:cNvPr>
          <p:cNvSpPr/>
          <p:nvPr/>
        </p:nvSpPr>
        <p:spPr>
          <a:xfrm>
            <a:off x="8780891" y="5118826"/>
            <a:ext cx="317255" cy="377874"/>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510"/>
          </a:p>
        </p:txBody>
      </p:sp>
    </p:spTree>
    <p:extLst>
      <p:ext uri="{BB962C8B-B14F-4D97-AF65-F5344CB8AC3E}">
        <p14:creationId xmlns:p14="http://schemas.microsoft.com/office/powerpoint/2010/main" val="93456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4" grpId="0" animBg="1"/>
      <p:bldP spid="18" grpId="0" animBg="1"/>
      <p:bldP spid="3" grpId="0" animBg="1"/>
      <p:bldP spid="13"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12752" y="1178028"/>
            <a:ext cx="10885336" cy="646331"/>
          </a:xfrm>
          <a:prstGeom prst="rect">
            <a:avLst/>
          </a:prstGeom>
          <a:noFill/>
          <a:ln w="38100">
            <a:solidFill>
              <a:schemeClr val="bg1"/>
            </a:solidFill>
          </a:ln>
        </p:spPr>
        <p:txBody>
          <a:bodyPr wrap="square" rtlCol="0">
            <a:spAutoFit/>
          </a:bodyPr>
          <a:lstStyle/>
          <a:p>
            <a:r>
              <a:rPr lang="fr-FR" b="1" dirty="0">
                <a:solidFill>
                  <a:srgbClr val="000000"/>
                </a:solidFill>
              </a:rPr>
              <a:t>Pour qui? Un élève qui sait faire quoi?</a:t>
            </a:r>
          </a:p>
          <a:p>
            <a:r>
              <a:rPr lang="fr-FR" dirty="0">
                <a:solidFill>
                  <a:srgbClr val="000000"/>
                </a:solidFill>
              </a:rPr>
              <a:t> Un élève « tourneur »: </a:t>
            </a:r>
            <a:r>
              <a:rPr lang="fr-FR" dirty="0"/>
              <a:t>« Je sors la tête, je ne tourne pas, je rentre la tête, je tourne dans l’axe sans risque ». </a:t>
            </a:r>
          </a:p>
        </p:txBody>
      </p:sp>
      <p:sp>
        <p:nvSpPr>
          <p:cNvPr id="3" name="Titre 1">
            <a:extLst>
              <a:ext uri="{FF2B5EF4-FFF2-40B4-BE49-F238E27FC236}">
                <a16:creationId xmlns:a16="http://schemas.microsoft.com/office/drawing/2014/main" id="{1EE42F3C-5C21-6BD6-E314-9444C4B4C41B}"/>
              </a:ext>
            </a:extLst>
          </p:cNvPr>
          <p:cNvSpPr txBox="1">
            <a:spLocks/>
          </p:cNvSpPr>
          <p:nvPr/>
        </p:nvSpPr>
        <p:spPr>
          <a:xfrm>
            <a:off x="838200" y="97399"/>
            <a:ext cx="10515600" cy="856757"/>
          </a:xfrm>
          <a:prstGeom prst="rect">
            <a:avLst/>
          </a:prstGeom>
          <a:solidFill>
            <a:schemeClr val="bg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latin typeface="Times New Roman" panose="02020603050405020304" pitchFamily="18" charset="0"/>
                <a:cs typeface="Times New Roman" panose="02020603050405020304" pitchFamily="18" charset="0"/>
              </a:rPr>
              <a:t>Illustration en gymnastique</a:t>
            </a:r>
          </a:p>
          <a:p>
            <a:pPr algn="ctr"/>
            <a:r>
              <a:rPr lang="fr-FR" sz="3200" dirty="0">
                <a:latin typeface="Times New Roman" panose="02020603050405020304" pitchFamily="18" charset="0"/>
                <a:cs typeface="Times New Roman" panose="02020603050405020304" pitchFamily="18" charset="0"/>
              </a:rPr>
              <a:t>Vidéo élève de 4</a:t>
            </a:r>
            <a:r>
              <a:rPr lang="fr-FR" sz="3200" baseline="30000" dirty="0">
                <a:latin typeface="Times New Roman" panose="02020603050405020304" pitchFamily="18" charset="0"/>
                <a:cs typeface="Times New Roman" panose="02020603050405020304" pitchFamily="18" charset="0"/>
              </a:rPr>
              <a:t>ème</a:t>
            </a:r>
            <a:r>
              <a:rPr lang="fr-FR" sz="3200" dirty="0">
                <a:latin typeface="Times New Roman" panose="02020603050405020304" pitchFamily="18" charset="0"/>
                <a:cs typeface="Times New Roman" panose="02020603050405020304" pitchFamily="18" charset="0"/>
              </a:rPr>
              <a:t> REP</a:t>
            </a:r>
          </a:p>
        </p:txBody>
      </p:sp>
      <p:graphicFrame>
        <p:nvGraphicFramePr>
          <p:cNvPr id="9" name="Tableau 8">
            <a:extLst>
              <a:ext uri="{FF2B5EF4-FFF2-40B4-BE49-F238E27FC236}">
                <a16:creationId xmlns:a16="http://schemas.microsoft.com/office/drawing/2014/main" id="{CF6BDD66-BB8C-188A-C637-ED7D4A457EE5}"/>
              </a:ext>
            </a:extLst>
          </p:cNvPr>
          <p:cNvGraphicFramePr>
            <a:graphicFrameLocks noGrp="1"/>
          </p:cNvGraphicFramePr>
          <p:nvPr>
            <p:extLst>
              <p:ext uri="{D42A27DB-BD31-4B8C-83A1-F6EECF244321}">
                <p14:modId xmlns:p14="http://schemas.microsoft.com/office/powerpoint/2010/main" val="1205691288"/>
              </p:ext>
            </p:extLst>
          </p:nvPr>
        </p:nvGraphicFramePr>
        <p:xfrm>
          <a:off x="424070" y="2048231"/>
          <a:ext cx="10774018" cy="4692016"/>
        </p:xfrm>
        <a:graphic>
          <a:graphicData uri="http://schemas.openxmlformats.org/drawingml/2006/table">
            <a:tbl>
              <a:tblPr firstRow="1" firstCol="1" bandRow="1">
                <a:tableStyleId>{5C22544A-7EE6-4342-B048-85BDC9FD1C3A}</a:tableStyleId>
              </a:tblPr>
              <a:tblGrid>
                <a:gridCol w="4850295">
                  <a:extLst>
                    <a:ext uri="{9D8B030D-6E8A-4147-A177-3AD203B41FA5}">
                      <a16:colId xmlns:a16="http://schemas.microsoft.com/office/drawing/2014/main" val="4184072496"/>
                    </a:ext>
                  </a:extLst>
                </a:gridCol>
                <a:gridCol w="5923723">
                  <a:extLst>
                    <a:ext uri="{9D8B030D-6E8A-4147-A177-3AD203B41FA5}">
                      <a16:colId xmlns:a16="http://schemas.microsoft.com/office/drawing/2014/main" val="2643079906"/>
                    </a:ext>
                  </a:extLst>
                </a:gridCol>
              </a:tblGrid>
              <a:tr h="256046">
                <a:tc>
                  <a:txBody>
                    <a:bodyPr/>
                    <a:lstStyle/>
                    <a:p>
                      <a:pPr algn="ctr">
                        <a:lnSpc>
                          <a:spcPct val="115000"/>
                        </a:lnSpc>
                      </a:pPr>
                      <a:r>
                        <a:rPr lang="fr-FR" sz="1800" dirty="0">
                          <a:solidFill>
                            <a:schemeClr val="tx1"/>
                          </a:solidFill>
                          <a:effectLst/>
                        </a:rPr>
                        <a:t>La COMPÉTENCE ciblée</a:t>
                      </a:r>
                      <a:endParaRPr lang="fr-FR"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2"/>
                    </a:solidFill>
                  </a:tcPr>
                </a:tc>
                <a:tc>
                  <a:txBody>
                    <a:bodyPr/>
                    <a:lstStyle/>
                    <a:p>
                      <a:pPr algn="ctr">
                        <a:lnSpc>
                          <a:spcPct val="115000"/>
                        </a:lnSpc>
                      </a:pPr>
                      <a:r>
                        <a:rPr lang="fr-FR" sz="1800" dirty="0">
                          <a:solidFill>
                            <a:schemeClr val="tx1"/>
                          </a:solidFill>
                          <a:effectLst/>
                        </a:rPr>
                        <a:t>L’OBJET D’ENSEIGNEMENT choisi</a:t>
                      </a:r>
                      <a:endParaRPr lang="fr-FR"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321089406"/>
                  </a:ext>
                </a:extLst>
              </a:tr>
              <a:tr h="3809991">
                <a:tc>
                  <a:txBody>
                    <a:bodyPr/>
                    <a:lstStyle/>
                    <a:p>
                      <a:pPr algn="l">
                        <a:lnSpc>
                          <a:spcPct val="115000"/>
                        </a:lnSpc>
                      </a:pPr>
                      <a:r>
                        <a:rPr lang="fr-FR" sz="1800" dirty="0">
                          <a:solidFill>
                            <a:schemeClr val="tx1"/>
                          </a:solidFill>
                          <a:effectLst/>
                        </a:rPr>
                        <a:t>Maitriser la rotation avant avec appui manuel :</a:t>
                      </a:r>
                    </a:p>
                    <a:p>
                      <a:pPr algn="l">
                        <a:lnSpc>
                          <a:spcPct val="115000"/>
                        </a:lnSpc>
                      </a:pPr>
                      <a:r>
                        <a:rPr lang="fr-FR" sz="1800" dirty="0">
                          <a:solidFill>
                            <a:schemeClr val="tx1"/>
                          </a:solidFill>
                          <a:effectLst/>
                        </a:rPr>
                        <a:t> </a:t>
                      </a:r>
                    </a:p>
                    <a:p>
                      <a:pPr algn="l">
                        <a:lnSpc>
                          <a:spcPct val="115000"/>
                        </a:lnSpc>
                      </a:pPr>
                      <a:r>
                        <a:rPr lang="fr-FR" sz="1800" dirty="0">
                          <a:solidFill>
                            <a:schemeClr val="tx1"/>
                          </a:solidFill>
                          <a:effectLst/>
                          <a:highlight>
                            <a:srgbClr val="FFFF00"/>
                          </a:highlight>
                        </a:rPr>
                        <a:t>Pour réaliser </a:t>
                      </a:r>
                      <a:r>
                        <a:rPr lang="fr-FR" sz="1800" dirty="0">
                          <a:solidFill>
                            <a:schemeClr val="tx1"/>
                          </a:solidFill>
                          <a:effectLst/>
                        </a:rPr>
                        <a:t>au moins deux liaisons acrobatiques (P/M/P) assurant la continuité </a:t>
                      </a:r>
                      <a:r>
                        <a:rPr lang="fr-FR" sz="1800" dirty="0">
                          <a:solidFill>
                            <a:schemeClr val="tx1"/>
                          </a:solidFill>
                          <a:effectLst/>
                          <a:highlight>
                            <a:srgbClr val="FFFF00"/>
                          </a:highlight>
                        </a:rPr>
                        <a:t>d’un enchainement effectué à deux (synchronisation) </a:t>
                      </a:r>
                      <a:r>
                        <a:rPr lang="fr-FR" sz="1800" dirty="0">
                          <a:solidFill>
                            <a:schemeClr val="tx1"/>
                          </a:solidFill>
                          <a:effectLst/>
                        </a:rPr>
                        <a:t>afin d’être vu et jugé.</a:t>
                      </a:r>
                    </a:p>
                    <a:p>
                      <a:pPr algn="l">
                        <a:lnSpc>
                          <a:spcPct val="115000"/>
                        </a:lnSpc>
                      </a:pPr>
                      <a:r>
                        <a:rPr lang="fr-FR" sz="1800" dirty="0">
                          <a:solidFill>
                            <a:schemeClr val="tx1"/>
                          </a:solidFill>
                          <a:effectLst/>
                        </a:rPr>
                        <a:t> </a:t>
                      </a:r>
                    </a:p>
                    <a:p>
                      <a:pPr algn="l">
                        <a:lnSpc>
                          <a:spcPct val="115000"/>
                        </a:lnSpc>
                      </a:pPr>
                      <a:r>
                        <a:rPr lang="fr-FR" sz="1800" dirty="0">
                          <a:solidFill>
                            <a:schemeClr val="tx1"/>
                          </a:solidFill>
                          <a:effectLst/>
                        </a:rPr>
                        <a:t>-</a:t>
                      </a:r>
                      <a:r>
                        <a:rPr lang="fr-FR" sz="1800" dirty="0">
                          <a:solidFill>
                            <a:schemeClr val="tx1"/>
                          </a:solidFill>
                          <a:effectLst/>
                          <a:highlight>
                            <a:srgbClr val="FFFF00"/>
                          </a:highlight>
                        </a:rPr>
                        <a:t>Pour réaliser trois sauts avec arrivée en contre haut.</a:t>
                      </a:r>
                    </a:p>
                    <a:p>
                      <a:pPr algn="l">
                        <a:lnSpc>
                          <a:spcPct val="115000"/>
                        </a:lnSpc>
                      </a:pPr>
                      <a:r>
                        <a:rPr lang="fr-FR" sz="1800" dirty="0">
                          <a:solidFill>
                            <a:schemeClr val="tx1"/>
                          </a:solidFill>
                          <a:effectLst/>
                        </a:rPr>
                        <a:t>-Pour rouler à l’avant « sans bruit »</a:t>
                      </a:r>
                    </a:p>
                    <a:p>
                      <a:pPr algn="l">
                        <a:lnSpc>
                          <a:spcPct val="115000"/>
                        </a:lnSpc>
                      </a:pPr>
                      <a:r>
                        <a:rPr lang="fr-FR" sz="1800" dirty="0">
                          <a:solidFill>
                            <a:schemeClr val="tx1"/>
                          </a:solidFill>
                          <a:effectLst/>
                        </a:rPr>
                        <a:t>-Pour tomber à plat dos après un Appui tendu</a:t>
                      </a:r>
                    </a:p>
                    <a:p>
                      <a:pPr algn="l">
                        <a:lnSpc>
                          <a:spcPct val="115000"/>
                        </a:lnSpc>
                      </a:pPr>
                      <a:r>
                        <a:rPr lang="fr-FR" sz="1800" dirty="0">
                          <a:solidFill>
                            <a:schemeClr val="tx1"/>
                          </a:solidFill>
                          <a:effectLst/>
                        </a:rPr>
                        <a:t>-Pour se redresser (saut par redressement / saut de lapin)</a:t>
                      </a:r>
                    </a:p>
                    <a:p>
                      <a:pPr algn="just">
                        <a:lnSpc>
                          <a:spcPct val="115000"/>
                        </a:lnSpc>
                      </a:pPr>
                      <a:r>
                        <a:rPr lang="fr-FR" sz="1800" dirty="0">
                          <a:solidFill>
                            <a:schemeClr val="tx1"/>
                          </a:solidFill>
                          <a:effectLst/>
                        </a:rPr>
                        <a:t> </a:t>
                      </a:r>
                      <a:endParaRPr lang="fr-FR"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2"/>
                    </a:solidFill>
                  </a:tcPr>
                </a:tc>
                <a:tc>
                  <a:txBody>
                    <a:bodyPr/>
                    <a:lstStyle/>
                    <a:p>
                      <a:pPr algn="just">
                        <a:lnSpc>
                          <a:spcPct val="115000"/>
                        </a:lnSpc>
                      </a:pPr>
                      <a:r>
                        <a:rPr lang="fr-FR" sz="1800" dirty="0">
                          <a:solidFill>
                            <a:schemeClr val="tx1"/>
                          </a:solidFill>
                          <a:effectLst/>
                          <a:highlight>
                            <a:srgbClr val="FFFF00"/>
                          </a:highlight>
                        </a:rPr>
                        <a:t>Construire les bras acrobatiques pour favoriser les rotations avant </a:t>
                      </a:r>
                    </a:p>
                    <a:p>
                      <a:pPr algn="just">
                        <a:lnSpc>
                          <a:spcPct val="115000"/>
                        </a:lnSpc>
                      </a:pPr>
                      <a:endParaRPr lang="fr-FR" sz="1800" dirty="0">
                        <a:solidFill>
                          <a:schemeClr val="tx1"/>
                        </a:solidFill>
                        <a:effectLst/>
                        <a:highlight>
                          <a:srgbClr val="FFFF00"/>
                        </a:highlight>
                      </a:endParaRPr>
                    </a:p>
                    <a:p>
                      <a:pPr algn="just">
                        <a:lnSpc>
                          <a:spcPct val="115000"/>
                        </a:lnSpc>
                      </a:pPr>
                      <a:r>
                        <a:rPr lang="fr-FR" sz="1800" b="1" dirty="0">
                          <a:solidFill>
                            <a:schemeClr val="tx1"/>
                          </a:solidFill>
                          <a:effectLst/>
                        </a:rPr>
                        <a:t>-</a:t>
                      </a:r>
                      <a:r>
                        <a:rPr lang="fr-FR" sz="1800" b="1" dirty="0">
                          <a:solidFill>
                            <a:schemeClr val="tx1"/>
                          </a:solidFill>
                          <a:effectLst/>
                          <a:highlight>
                            <a:srgbClr val="FFFF00"/>
                          </a:highlight>
                        </a:rPr>
                        <a:t>Les bras amortisseurs </a:t>
                      </a:r>
                      <a:r>
                        <a:rPr lang="fr-FR" sz="1800" dirty="0">
                          <a:solidFill>
                            <a:schemeClr val="tx1"/>
                          </a:solidFill>
                          <a:effectLst/>
                        </a:rPr>
                        <a:t>qui permettent de passer des pieds sur les mains et de rouler après un trajet aérien. Ils amortissent l’arrivée pour rouler ensuite</a:t>
                      </a:r>
                    </a:p>
                    <a:p>
                      <a:pPr algn="just">
                        <a:lnSpc>
                          <a:spcPct val="115000"/>
                        </a:lnSpc>
                      </a:pPr>
                      <a:endParaRPr lang="fr-FR" sz="1800" dirty="0">
                        <a:solidFill>
                          <a:schemeClr val="tx1"/>
                        </a:solidFill>
                        <a:effectLst/>
                      </a:endParaRPr>
                    </a:p>
                    <a:p>
                      <a:pPr algn="just">
                        <a:lnSpc>
                          <a:spcPct val="115000"/>
                        </a:lnSpc>
                      </a:pPr>
                      <a:r>
                        <a:rPr lang="fr-FR" sz="1800" dirty="0">
                          <a:solidFill>
                            <a:schemeClr val="tx1"/>
                          </a:solidFill>
                          <a:effectLst/>
                        </a:rPr>
                        <a:t> -</a:t>
                      </a:r>
                      <a:r>
                        <a:rPr lang="fr-FR" sz="1800" b="1" dirty="0">
                          <a:solidFill>
                            <a:schemeClr val="tx1"/>
                          </a:solidFill>
                          <a:effectLst/>
                          <a:highlight>
                            <a:srgbClr val="FFFF00"/>
                          </a:highlight>
                        </a:rPr>
                        <a:t>Les bras appuis </a:t>
                      </a:r>
                      <a:r>
                        <a:rPr lang="fr-FR" sz="1800" dirty="0">
                          <a:solidFill>
                            <a:schemeClr val="tx1"/>
                          </a:solidFill>
                          <a:effectLst/>
                        </a:rPr>
                        <a:t>qui permettent de se renverser sans tourner immédiatement. Ils permettent de tomber à plat dos </a:t>
                      </a:r>
                    </a:p>
                    <a:p>
                      <a:pPr algn="just">
                        <a:lnSpc>
                          <a:spcPct val="115000"/>
                        </a:lnSpc>
                      </a:pPr>
                      <a:endParaRPr lang="fr-FR" sz="1800" dirty="0">
                        <a:solidFill>
                          <a:schemeClr val="tx1"/>
                        </a:solidFill>
                        <a:effectLst/>
                      </a:endParaRPr>
                    </a:p>
                    <a:p>
                      <a:pPr algn="just">
                        <a:lnSpc>
                          <a:spcPct val="115000"/>
                        </a:lnSpc>
                      </a:pPr>
                      <a:r>
                        <a:rPr lang="fr-FR" sz="1800" dirty="0">
                          <a:solidFill>
                            <a:schemeClr val="tx1"/>
                          </a:solidFill>
                          <a:effectLst/>
                        </a:rPr>
                        <a:t>-</a:t>
                      </a:r>
                      <a:r>
                        <a:rPr lang="fr-FR" sz="1800" b="1" dirty="0">
                          <a:solidFill>
                            <a:schemeClr val="tx1"/>
                          </a:solidFill>
                          <a:effectLst/>
                          <a:highlight>
                            <a:srgbClr val="FFFF00"/>
                          </a:highlight>
                        </a:rPr>
                        <a:t>les bras percuteurs </a:t>
                      </a:r>
                      <a:r>
                        <a:rPr lang="fr-FR" sz="1800" dirty="0">
                          <a:solidFill>
                            <a:schemeClr val="tx1"/>
                          </a:solidFill>
                          <a:effectLst/>
                        </a:rPr>
                        <a:t>qui permettent de contrer la rotation et de se redresser grâce à l’ouverture aérienne de l’épaule avec un regard centré sur les mains et le point d’impact au sol ;</a:t>
                      </a:r>
                    </a:p>
                    <a:p>
                      <a:pPr algn="just">
                        <a:lnSpc>
                          <a:spcPct val="115000"/>
                        </a:lnSpc>
                      </a:pPr>
                      <a:r>
                        <a:rPr lang="fr-FR" sz="1800" dirty="0">
                          <a:solidFill>
                            <a:schemeClr val="tx1"/>
                          </a:solidFill>
                          <a:effectLst/>
                        </a:rPr>
                        <a:t> </a:t>
                      </a:r>
                      <a:endParaRPr lang="fr-FR"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579151576"/>
                  </a:ext>
                </a:extLst>
              </a:tr>
            </a:tbl>
          </a:graphicData>
        </a:graphic>
      </p:graphicFrame>
    </p:spTree>
    <p:extLst>
      <p:ext uri="{BB962C8B-B14F-4D97-AF65-F5344CB8AC3E}">
        <p14:creationId xmlns:p14="http://schemas.microsoft.com/office/powerpoint/2010/main" val="849288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F1F8B4-6BAA-9A9C-EFE3-BFFFA8187E13}"/>
              </a:ext>
            </a:extLst>
          </p:cNvPr>
          <p:cNvSpPr>
            <a:spLocks noGrp="1"/>
          </p:cNvSpPr>
          <p:nvPr>
            <p:ph type="title"/>
          </p:nvPr>
        </p:nvSpPr>
        <p:spPr>
          <a:xfrm>
            <a:off x="838200" y="1983688"/>
            <a:ext cx="10515600" cy="2890624"/>
          </a:xfrm>
          <a:solidFill>
            <a:schemeClr val="accent5">
              <a:lumMod val="20000"/>
              <a:lumOff val="80000"/>
            </a:schemeClr>
          </a:solidFill>
        </p:spPr>
        <p:txBody>
          <a:bodyPr>
            <a:normAutofit/>
          </a:bodyPr>
          <a:lstStyle/>
          <a:p>
            <a:pPr algn="ctr"/>
            <a:r>
              <a:rPr lang="fr-FR" dirty="0"/>
              <a:t>PARTIE 1:</a:t>
            </a:r>
            <a:br>
              <a:rPr lang="fr-FR" dirty="0"/>
            </a:br>
            <a:r>
              <a:rPr lang="fr-FR" sz="4400" dirty="0">
                <a:latin typeface="+mn-lt"/>
              </a:rPr>
              <a:t>De la caractérisation de l’expérience corporelle et culturelle, et du fonds culturel d’une PPSAD au ciblage</a:t>
            </a:r>
            <a:endParaRPr lang="fr-FR" dirty="0"/>
          </a:p>
        </p:txBody>
      </p:sp>
    </p:spTree>
    <p:extLst>
      <p:ext uri="{BB962C8B-B14F-4D97-AF65-F5344CB8AC3E}">
        <p14:creationId xmlns:p14="http://schemas.microsoft.com/office/powerpoint/2010/main" val="3798380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ZoneTexte 1">
            <a:extLst>
              <a:ext uri="{FF2B5EF4-FFF2-40B4-BE49-F238E27FC236}">
                <a16:creationId xmlns:a16="http://schemas.microsoft.com/office/drawing/2014/main" id="{EE374E74-F8CF-7D4E-B6F3-1DFBD68C7EC2}"/>
              </a:ext>
            </a:extLst>
          </p:cNvPr>
          <p:cNvSpPr txBox="1">
            <a:spLocks noChangeArrowheads="1"/>
          </p:cNvSpPr>
          <p:nvPr/>
        </p:nvSpPr>
        <p:spPr bwMode="auto">
          <a:xfrm>
            <a:off x="1992351" y="1196976"/>
            <a:ext cx="8519532" cy="3970318"/>
          </a:xfrm>
          <a:prstGeom prst="rect">
            <a:avLst/>
          </a:prstGeom>
          <a:solidFill>
            <a:schemeClr val="accent6">
              <a:lumMod val="20000"/>
              <a:lumOff val="8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fr-FR" altLang="fr-FR" sz="3600" dirty="0"/>
          </a:p>
          <a:p>
            <a:pPr algn="ctr" eaLnBrk="1" hangingPunct="1">
              <a:spcBef>
                <a:spcPct val="0"/>
              </a:spcBef>
              <a:buFontTx/>
              <a:buNone/>
            </a:pPr>
            <a:r>
              <a:rPr lang="fr-FR" altLang="fr-FR" sz="3600" dirty="0"/>
              <a:t>le Carton plein gym collège début cycle 4</a:t>
            </a:r>
          </a:p>
          <a:p>
            <a:pPr algn="ctr" eaLnBrk="1" hangingPunct="1">
              <a:spcBef>
                <a:spcPct val="0"/>
              </a:spcBef>
              <a:buFontTx/>
              <a:buNone/>
            </a:pPr>
            <a:endParaRPr lang="fr-FR" altLang="fr-FR" sz="3600" dirty="0"/>
          </a:p>
          <a:p>
            <a:pPr algn="ctr" eaLnBrk="1" hangingPunct="1">
              <a:spcBef>
                <a:spcPct val="0"/>
              </a:spcBef>
              <a:buFontTx/>
              <a:buNone/>
            </a:pPr>
            <a:endParaRPr lang="fr-FR" altLang="fr-FR" sz="3600" dirty="0"/>
          </a:p>
          <a:p>
            <a:pPr algn="ctr" eaLnBrk="1" hangingPunct="1">
              <a:spcBef>
                <a:spcPct val="0"/>
              </a:spcBef>
              <a:buFontTx/>
              <a:buNone/>
            </a:pPr>
            <a:endParaRPr lang="fr-FR" altLang="fr-FR" sz="3600" dirty="0"/>
          </a:p>
          <a:p>
            <a:pPr algn="ctr" eaLnBrk="1" hangingPunct="1">
              <a:spcBef>
                <a:spcPct val="0"/>
              </a:spcBef>
              <a:buFontTx/>
              <a:buNone/>
            </a:pPr>
            <a:endParaRPr lang="fr-FR" altLang="fr-FR" sz="3600" dirty="0"/>
          </a:p>
          <a:p>
            <a:pPr algn="ctr" eaLnBrk="1" hangingPunct="1">
              <a:spcBef>
                <a:spcPct val="0"/>
              </a:spcBef>
              <a:buFontTx/>
              <a:buNone/>
            </a:pPr>
            <a:endParaRPr lang="fr-FR" altLang="fr-FR" sz="3600" dirty="0"/>
          </a:p>
        </p:txBody>
      </p:sp>
      <p:sp>
        <p:nvSpPr>
          <p:cNvPr id="67586" name="ZoneTexte 2">
            <a:extLst>
              <a:ext uri="{FF2B5EF4-FFF2-40B4-BE49-F238E27FC236}">
                <a16:creationId xmlns:a16="http://schemas.microsoft.com/office/drawing/2014/main" id="{8568A745-B750-134A-BA39-B4DFA96F1776}"/>
              </a:ext>
            </a:extLst>
          </p:cNvPr>
          <p:cNvSpPr txBox="1">
            <a:spLocks noChangeArrowheads="1"/>
          </p:cNvSpPr>
          <p:nvPr/>
        </p:nvSpPr>
        <p:spPr bwMode="auto">
          <a:xfrm>
            <a:off x="2326888" y="3860801"/>
            <a:ext cx="7315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fr-FR" altLang="fr-FR" sz="2800" dirty="0"/>
              <a:t>Ciblage : le rôle des bras dans l’action pour tourner en avant avec appui manuel</a:t>
            </a:r>
          </a:p>
        </p:txBody>
      </p:sp>
    </p:spTree>
    <p:extLst>
      <p:ext uri="{BB962C8B-B14F-4D97-AF65-F5344CB8AC3E}">
        <p14:creationId xmlns:p14="http://schemas.microsoft.com/office/powerpoint/2010/main" val="3892539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71F13C0C-7F96-E841-88ED-261561BBD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3175"/>
            <a:ext cx="8640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ZoneTexte 4">
            <a:extLst>
              <a:ext uri="{FF2B5EF4-FFF2-40B4-BE49-F238E27FC236}">
                <a16:creationId xmlns:a16="http://schemas.microsoft.com/office/drawing/2014/main" id="{8B098FEA-2C6A-3840-9FE1-CE2E67A328FC}"/>
              </a:ext>
            </a:extLst>
          </p:cNvPr>
          <p:cNvSpPr txBox="1">
            <a:spLocks noChangeArrowheads="1"/>
          </p:cNvSpPr>
          <p:nvPr/>
        </p:nvSpPr>
        <p:spPr bwMode="auto">
          <a:xfrm>
            <a:off x="2495551" y="0"/>
            <a:ext cx="7777163" cy="113823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FR" altLang="fr-FR" sz="2400">
                <a:solidFill>
                  <a:schemeClr val="accent1"/>
                </a:solidFill>
              </a:rPr>
              <a:t>Construire des bras de plus en plus dynamique pour favoriser des rotations  de plus en plus tendues </a:t>
            </a:r>
          </a:p>
          <a:p>
            <a:pPr eaLnBrk="1" hangingPunct="1">
              <a:spcBef>
                <a:spcPct val="0"/>
              </a:spcBef>
              <a:buFontTx/>
              <a:buNone/>
            </a:pPr>
            <a:endParaRPr lang="fr-FR" altLang="fr-FR" sz="2000">
              <a:solidFill>
                <a:schemeClr val="accent1"/>
              </a:solidFill>
            </a:endParaRPr>
          </a:p>
        </p:txBody>
      </p:sp>
      <p:sp>
        <p:nvSpPr>
          <p:cNvPr id="68611" name="Espace réservé du numéro de diapositive 4">
            <a:extLst>
              <a:ext uri="{FF2B5EF4-FFF2-40B4-BE49-F238E27FC236}">
                <a16:creationId xmlns:a16="http://schemas.microsoft.com/office/drawing/2014/main" id="{973A3A3C-BFEE-8A4A-8827-80E5C50F3D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41BFC20-9277-1349-B4F8-E58E793AC5E9}" type="slidenum">
              <a:rPr lang="fr-FR" altLang="fr-FR" sz="1400"/>
              <a:pPr>
                <a:spcBef>
                  <a:spcPct val="0"/>
                </a:spcBef>
                <a:buFontTx/>
                <a:buNone/>
              </a:pPr>
              <a:t>41</a:t>
            </a:fld>
            <a:endParaRPr lang="fr-FR" altLang="fr-FR" sz="1400"/>
          </a:p>
        </p:txBody>
      </p:sp>
      <p:sp>
        <p:nvSpPr>
          <p:cNvPr id="2" name="Bouton d'action : Précédent 1">
            <a:hlinkClick r:id="" action="ppaction://noaction" highlightClick="1"/>
            <a:extLst>
              <a:ext uri="{FF2B5EF4-FFF2-40B4-BE49-F238E27FC236}">
                <a16:creationId xmlns:a16="http://schemas.microsoft.com/office/drawing/2014/main" id="{1C2FA90E-A192-A44C-A0BD-22948D5024CF}"/>
              </a:ext>
            </a:extLst>
          </p:cNvPr>
          <p:cNvSpPr/>
          <p:nvPr/>
        </p:nvSpPr>
        <p:spPr>
          <a:xfrm>
            <a:off x="3503613" y="5805489"/>
            <a:ext cx="520700" cy="40163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Tree>
    <p:extLst>
      <p:ext uri="{BB962C8B-B14F-4D97-AF65-F5344CB8AC3E}">
        <p14:creationId xmlns:p14="http://schemas.microsoft.com/office/powerpoint/2010/main" val="2888385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007486-E7BB-EC36-196F-6D6338B04D1C}"/>
              </a:ext>
            </a:extLst>
          </p:cNvPr>
          <p:cNvSpPr>
            <a:spLocks noGrp="1"/>
          </p:cNvSpPr>
          <p:nvPr>
            <p:ph type="title"/>
          </p:nvPr>
        </p:nvSpPr>
        <p:spPr>
          <a:solidFill>
            <a:schemeClr val="accent5">
              <a:lumMod val="20000"/>
              <a:lumOff val="80000"/>
            </a:schemeClr>
          </a:solidFill>
        </p:spPr>
        <p:txBody>
          <a:bodyPr/>
          <a:lstStyle/>
          <a:p>
            <a:r>
              <a:rPr lang="fr-FR" dirty="0"/>
              <a:t>Fils rouges macros: étape 2 carton plein</a:t>
            </a:r>
          </a:p>
        </p:txBody>
      </p:sp>
      <p:sp>
        <p:nvSpPr>
          <p:cNvPr id="3" name="Espace réservé du contenu 2">
            <a:extLst>
              <a:ext uri="{FF2B5EF4-FFF2-40B4-BE49-F238E27FC236}">
                <a16:creationId xmlns:a16="http://schemas.microsoft.com/office/drawing/2014/main" id="{942E5973-854E-D8C3-D20D-B230A5C8570A}"/>
              </a:ext>
            </a:extLst>
          </p:cNvPr>
          <p:cNvSpPr>
            <a:spLocks noGrp="1"/>
          </p:cNvSpPr>
          <p:nvPr>
            <p:ph idx="1"/>
          </p:nvPr>
        </p:nvSpPr>
        <p:spPr/>
        <p:txBody>
          <a:bodyPr>
            <a:normAutofit fontScale="92500" lnSpcReduction="10000"/>
          </a:bodyPr>
          <a:lstStyle/>
          <a:p>
            <a:pPr marL="0" indent="0">
              <a:buNone/>
            </a:pPr>
            <a:endParaRPr lang="fr-FR" dirty="0"/>
          </a:p>
          <a:p>
            <a:pPr marL="0" indent="0">
              <a:buNone/>
            </a:pPr>
            <a:r>
              <a:rPr lang="fr-FR" b="1" dirty="0"/>
              <a:t>Roulade avant élevé:</a:t>
            </a:r>
          </a:p>
          <a:p>
            <a:pPr marL="0" indent="0">
              <a:buNone/>
            </a:pPr>
            <a:r>
              <a:rPr lang="fr-FR" dirty="0"/>
              <a:t> Rouler dans l’axe sans faire de bruits et se relever sans les mains</a:t>
            </a:r>
          </a:p>
          <a:p>
            <a:pPr marL="0" indent="0">
              <a:buNone/>
            </a:pPr>
            <a:endParaRPr lang="fr-FR" dirty="0"/>
          </a:p>
          <a:p>
            <a:pPr marL="0" indent="0">
              <a:buNone/>
            </a:pPr>
            <a:r>
              <a:rPr lang="fr-FR" b="1" dirty="0"/>
              <a:t>Tomber plat dos: </a:t>
            </a:r>
          </a:p>
          <a:p>
            <a:pPr marL="0" indent="0">
              <a:buNone/>
            </a:pPr>
            <a:r>
              <a:rPr lang="fr-FR" dirty="0"/>
              <a:t>tomber d’un seul morceau (alignement épaule/fesse/talon) (un seul bruit)</a:t>
            </a:r>
          </a:p>
          <a:p>
            <a:pPr marL="0" indent="0">
              <a:buNone/>
            </a:pPr>
            <a:endParaRPr lang="fr-FR" dirty="0"/>
          </a:p>
          <a:p>
            <a:pPr marL="0" indent="0">
              <a:buNone/>
            </a:pPr>
            <a:r>
              <a:rPr lang="fr-FR" b="1" dirty="0"/>
              <a:t>Saut de lapin: </a:t>
            </a:r>
          </a:p>
          <a:p>
            <a:pPr marL="0" indent="0">
              <a:buNone/>
            </a:pPr>
            <a:r>
              <a:rPr lang="fr-FR" dirty="0"/>
              <a:t>Position des mains par rapport aux pieds à la réception (3 repères : main sur les pieds; mais au niveau des hanches; mains au niveau poitrine)</a:t>
            </a:r>
          </a:p>
        </p:txBody>
      </p:sp>
    </p:spTree>
    <p:extLst>
      <p:ext uri="{BB962C8B-B14F-4D97-AF65-F5344CB8AC3E}">
        <p14:creationId xmlns:p14="http://schemas.microsoft.com/office/powerpoint/2010/main" val="400678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2E54ED-F846-0A07-AD37-1A99B24E650D}"/>
              </a:ext>
            </a:extLst>
          </p:cNvPr>
          <p:cNvSpPr>
            <a:spLocks noGrp="1"/>
          </p:cNvSpPr>
          <p:nvPr>
            <p:ph type="title"/>
          </p:nvPr>
        </p:nvSpPr>
        <p:spPr>
          <a:solidFill>
            <a:schemeClr val="accent6">
              <a:lumMod val="20000"/>
              <a:lumOff val="80000"/>
            </a:schemeClr>
          </a:solidFill>
        </p:spPr>
        <p:txBody>
          <a:bodyPr/>
          <a:lstStyle/>
          <a:p>
            <a:pPr algn="ctr"/>
            <a:r>
              <a:rPr lang="fr-FR" dirty="0"/>
              <a:t>Fils rouges micros: </a:t>
            </a:r>
            <a:br>
              <a:rPr lang="fr-FR" dirty="0"/>
            </a:br>
            <a:r>
              <a:rPr lang="fr-FR" dirty="0"/>
              <a:t>étape 2 carton plein et duos</a:t>
            </a:r>
          </a:p>
        </p:txBody>
      </p:sp>
      <p:sp>
        <p:nvSpPr>
          <p:cNvPr id="4" name="ZoneTexte 3">
            <a:extLst>
              <a:ext uri="{FF2B5EF4-FFF2-40B4-BE49-F238E27FC236}">
                <a16:creationId xmlns:a16="http://schemas.microsoft.com/office/drawing/2014/main" id="{6366E036-49EC-A6B7-5FA2-180529B34C3B}"/>
              </a:ext>
            </a:extLst>
          </p:cNvPr>
          <p:cNvSpPr txBox="1"/>
          <p:nvPr/>
        </p:nvSpPr>
        <p:spPr>
          <a:xfrm>
            <a:off x="1530626" y="1839830"/>
            <a:ext cx="9130748" cy="461665"/>
          </a:xfrm>
          <a:prstGeom prst="rect">
            <a:avLst/>
          </a:prstGeom>
          <a:solidFill>
            <a:schemeClr val="accent6">
              <a:lumMod val="20000"/>
              <a:lumOff val="80000"/>
            </a:schemeClr>
          </a:solidFill>
        </p:spPr>
        <p:txBody>
          <a:bodyPr wrap="square" rtlCol="0">
            <a:spAutoFit/>
          </a:bodyPr>
          <a:lstStyle/>
          <a:p>
            <a:pPr algn="ctr"/>
            <a:r>
              <a:rPr lang="fr-FR" sz="2400" dirty="0"/>
              <a:t>Ce que les observateurs renvoient aux pratiquants (</a:t>
            </a:r>
            <a:r>
              <a:rPr lang="fr-FR" sz="2400" dirty="0" err="1"/>
              <a:t>A.Coston</a:t>
            </a:r>
            <a:r>
              <a:rPr lang="fr-FR" sz="2400" dirty="0"/>
              <a:t>)</a:t>
            </a:r>
          </a:p>
        </p:txBody>
      </p:sp>
      <p:graphicFrame>
        <p:nvGraphicFramePr>
          <p:cNvPr id="7" name="Espace réservé du contenu 6">
            <a:extLst>
              <a:ext uri="{FF2B5EF4-FFF2-40B4-BE49-F238E27FC236}">
                <a16:creationId xmlns:a16="http://schemas.microsoft.com/office/drawing/2014/main" id="{FC00A19B-24C9-9C98-325C-A6C5BCFB82E7}"/>
              </a:ext>
            </a:extLst>
          </p:cNvPr>
          <p:cNvGraphicFramePr>
            <a:graphicFrameLocks noGrp="1"/>
          </p:cNvGraphicFramePr>
          <p:nvPr>
            <p:ph idx="1"/>
            <p:extLst>
              <p:ext uri="{D42A27DB-BD31-4B8C-83A1-F6EECF244321}">
                <p14:modId xmlns:p14="http://schemas.microsoft.com/office/powerpoint/2010/main" val="2100347006"/>
              </p:ext>
            </p:extLst>
          </p:nvPr>
        </p:nvGraphicFramePr>
        <p:xfrm>
          <a:off x="419101" y="2639060"/>
          <a:ext cx="10934700" cy="4145280"/>
        </p:xfrm>
        <a:graphic>
          <a:graphicData uri="http://schemas.openxmlformats.org/drawingml/2006/table">
            <a:tbl>
              <a:tblPr firstRow="1" bandRow="1">
                <a:tableStyleId>{5C22544A-7EE6-4342-B048-85BDC9FD1C3A}</a:tableStyleId>
              </a:tblPr>
              <a:tblGrid>
                <a:gridCol w="3644900">
                  <a:extLst>
                    <a:ext uri="{9D8B030D-6E8A-4147-A177-3AD203B41FA5}">
                      <a16:colId xmlns:a16="http://schemas.microsoft.com/office/drawing/2014/main" val="3401879058"/>
                    </a:ext>
                  </a:extLst>
                </a:gridCol>
                <a:gridCol w="3644900">
                  <a:extLst>
                    <a:ext uri="{9D8B030D-6E8A-4147-A177-3AD203B41FA5}">
                      <a16:colId xmlns:a16="http://schemas.microsoft.com/office/drawing/2014/main" val="1314763373"/>
                    </a:ext>
                  </a:extLst>
                </a:gridCol>
                <a:gridCol w="3644900">
                  <a:extLst>
                    <a:ext uri="{9D8B030D-6E8A-4147-A177-3AD203B41FA5}">
                      <a16:colId xmlns:a16="http://schemas.microsoft.com/office/drawing/2014/main" val="2044719524"/>
                    </a:ext>
                  </a:extLst>
                </a:gridCol>
              </a:tblGrid>
              <a:tr h="370840">
                <a:tc>
                  <a:txBody>
                    <a:bodyPr/>
                    <a:lstStyle/>
                    <a:p>
                      <a:pPr algn="ctr"/>
                      <a:r>
                        <a:rPr lang="fr-FR" sz="2000" dirty="0"/>
                        <a:t>Roulade avant élevé</a:t>
                      </a:r>
                    </a:p>
                  </a:txBody>
                  <a:tcPr/>
                </a:tc>
                <a:tc>
                  <a:txBody>
                    <a:bodyPr/>
                    <a:lstStyle/>
                    <a:p>
                      <a:pPr algn="ctr"/>
                      <a:r>
                        <a:rPr lang="fr-FR" sz="2000" dirty="0"/>
                        <a:t>Tomber plat dos</a:t>
                      </a:r>
                    </a:p>
                  </a:txBody>
                  <a:tcPr/>
                </a:tc>
                <a:tc>
                  <a:txBody>
                    <a:bodyPr/>
                    <a:lstStyle/>
                    <a:p>
                      <a:pPr algn="ctr"/>
                      <a:r>
                        <a:rPr lang="fr-FR" sz="2000"/>
                        <a:t>Saut de lapin</a:t>
                      </a:r>
                      <a:endParaRPr lang="fr-FR" sz="2000" dirty="0"/>
                    </a:p>
                  </a:txBody>
                  <a:tcPr/>
                </a:tc>
                <a:extLst>
                  <a:ext uri="{0D108BD9-81ED-4DB2-BD59-A6C34878D82A}">
                    <a16:rowId xmlns:a16="http://schemas.microsoft.com/office/drawing/2014/main" val="3708132898"/>
                  </a:ext>
                </a:extLst>
              </a:tr>
              <a:tr h="370840">
                <a:tc>
                  <a:txBody>
                    <a:bodyPr/>
                    <a:lstStyle/>
                    <a:p>
                      <a:endParaRPr lang="fr-FR" sz="2000" dirty="0"/>
                    </a:p>
                    <a:p>
                      <a:r>
                        <a:rPr lang="fr-FR" sz="2000" dirty="0"/>
                        <a:t>1-les « mains devant la tête »  (ouverture de l’épaule et regard centré sur la zone de réception sur le tapis</a:t>
                      </a:r>
                    </a:p>
                    <a:p>
                      <a:endParaRPr lang="fr-FR" sz="2000" dirty="0"/>
                    </a:p>
                    <a:p>
                      <a:r>
                        <a:rPr lang="fr-FR" sz="2000" dirty="0"/>
                        <a:t>2-le degré de flexion des bras à la pose des mains (tendu puis fléchi pour amortir)</a:t>
                      </a:r>
                    </a:p>
                    <a:p>
                      <a:endParaRPr lang="fr-FR" sz="2000" dirty="0"/>
                    </a:p>
                    <a:p>
                      <a:r>
                        <a:rPr lang="fr-FR" sz="2000" dirty="0"/>
                        <a:t>3-le rentré de la tête</a:t>
                      </a:r>
                    </a:p>
                  </a:txBody>
                  <a:tcPr/>
                </a:tc>
                <a:tc>
                  <a:txBody>
                    <a:bodyPr/>
                    <a:lstStyle/>
                    <a:p>
                      <a:r>
                        <a:rPr lang="fr-FR" sz="2000" dirty="0"/>
                        <a:t>1; 2; 3 reste pertinent</a:t>
                      </a:r>
                    </a:p>
                    <a:p>
                      <a:endParaRPr lang="fr-FR" sz="2000" dirty="0"/>
                    </a:p>
                    <a:p>
                      <a:r>
                        <a:rPr lang="fr-FR" sz="2000" dirty="0"/>
                        <a:t>4-ouverture de l’épaule prolongée, elle résiste à la fermeture et repousse le corps vers le haut (bras tendu)</a:t>
                      </a:r>
                    </a:p>
                    <a:p>
                      <a:endParaRPr lang="fr-FR" sz="2000" dirty="0"/>
                    </a:p>
                    <a:p>
                      <a:r>
                        <a:rPr lang="fr-FR" sz="2000" dirty="0"/>
                        <a:t>5- le rentré de la tête revisité (moment retardé après la verticale renversé)</a:t>
                      </a:r>
                    </a:p>
                    <a:p>
                      <a:r>
                        <a:rPr lang="fr-FR" sz="2000" dirty="0"/>
                        <a:t>6- la bonne zone de pose des mains </a:t>
                      </a:r>
                    </a:p>
                  </a:txBody>
                  <a:tcPr/>
                </a:tc>
                <a:tc>
                  <a:txBody>
                    <a:bodyPr/>
                    <a:lstStyle/>
                    <a:p>
                      <a:endParaRPr lang="fr-FR" sz="2000" dirty="0"/>
                    </a:p>
                    <a:p>
                      <a:endParaRPr lang="fr-FR" sz="2000" dirty="0"/>
                    </a:p>
                    <a:p>
                      <a:r>
                        <a:rPr lang="fr-FR" sz="2000" dirty="0"/>
                        <a:t>7-l’ouveture des bras (prolongée et  anticipée)</a:t>
                      </a:r>
                    </a:p>
                    <a:p>
                      <a:endParaRPr lang="fr-FR" sz="2000" dirty="0"/>
                    </a:p>
                    <a:p>
                      <a:r>
                        <a:rPr lang="fr-FR" sz="2000" dirty="0"/>
                        <a:t>8 axe du corps à l’arrivée du tapis</a:t>
                      </a:r>
                    </a:p>
                    <a:p>
                      <a:r>
                        <a:rPr lang="fr-FR" sz="2000" dirty="0"/>
                        <a:t>(Incidence du corps par rapport à la verticale)</a:t>
                      </a:r>
                    </a:p>
                  </a:txBody>
                  <a:tcPr/>
                </a:tc>
                <a:extLst>
                  <a:ext uri="{0D108BD9-81ED-4DB2-BD59-A6C34878D82A}">
                    <a16:rowId xmlns:a16="http://schemas.microsoft.com/office/drawing/2014/main" val="3314467811"/>
                  </a:ext>
                </a:extLst>
              </a:tr>
            </a:tbl>
          </a:graphicData>
        </a:graphic>
      </p:graphicFrame>
    </p:spTree>
    <p:extLst>
      <p:ext uri="{BB962C8B-B14F-4D97-AF65-F5344CB8AC3E}">
        <p14:creationId xmlns:p14="http://schemas.microsoft.com/office/powerpoint/2010/main" val="2815263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3531C-7032-9187-7E42-01F85A71E33A}"/>
              </a:ext>
            </a:extLst>
          </p:cNvPr>
          <p:cNvSpPr>
            <a:spLocks noGrp="1"/>
          </p:cNvSpPr>
          <p:nvPr>
            <p:ph type="title"/>
          </p:nvPr>
        </p:nvSpPr>
        <p:spPr>
          <a:xfrm>
            <a:off x="1007534" y="2573023"/>
            <a:ext cx="10515600" cy="1325563"/>
          </a:xfrm>
          <a:solidFill>
            <a:schemeClr val="bg2"/>
          </a:solidFill>
        </p:spPr>
        <p:txBody>
          <a:bodyPr/>
          <a:lstStyle/>
          <a:p>
            <a:pPr algn="ctr"/>
            <a:r>
              <a:rPr lang="fr-FR" dirty="0"/>
              <a:t>Illustration en natation</a:t>
            </a:r>
          </a:p>
        </p:txBody>
      </p:sp>
    </p:spTree>
    <p:extLst>
      <p:ext uri="{BB962C8B-B14F-4D97-AF65-F5344CB8AC3E}">
        <p14:creationId xmlns:p14="http://schemas.microsoft.com/office/powerpoint/2010/main" val="841969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782FD935-856D-7FAF-1040-42DD10C78826}"/>
              </a:ext>
            </a:extLst>
          </p:cNvPr>
          <p:cNvGraphicFramePr>
            <a:graphicFrameLocks noGrp="1"/>
          </p:cNvGraphicFramePr>
          <p:nvPr>
            <p:extLst>
              <p:ext uri="{D42A27DB-BD31-4B8C-83A1-F6EECF244321}">
                <p14:modId xmlns:p14="http://schemas.microsoft.com/office/powerpoint/2010/main" val="1185716577"/>
              </p:ext>
            </p:extLst>
          </p:nvPr>
        </p:nvGraphicFramePr>
        <p:xfrm>
          <a:off x="435429" y="1690688"/>
          <a:ext cx="11756571" cy="5158995"/>
        </p:xfrm>
        <a:graphic>
          <a:graphicData uri="http://schemas.openxmlformats.org/drawingml/2006/table">
            <a:tbl>
              <a:tblPr firstRow="1" firstCol="1" bandRow="1">
                <a:tableStyleId>{5C22544A-7EE6-4342-B048-85BDC9FD1C3A}</a:tableStyleId>
              </a:tblPr>
              <a:tblGrid>
                <a:gridCol w="2595622">
                  <a:extLst>
                    <a:ext uri="{9D8B030D-6E8A-4147-A177-3AD203B41FA5}">
                      <a16:colId xmlns:a16="http://schemas.microsoft.com/office/drawing/2014/main" val="3134464763"/>
                    </a:ext>
                  </a:extLst>
                </a:gridCol>
                <a:gridCol w="3903149">
                  <a:extLst>
                    <a:ext uri="{9D8B030D-6E8A-4147-A177-3AD203B41FA5}">
                      <a16:colId xmlns:a16="http://schemas.microsoft.com/office/drawing/2014/main" val="2500730294"/>
                    </a:ext>
                  </a:extLst>
                </a:gridCol>
                <a:gridCol w="5257800">
                  <a:extLst>
                    <a:ext uri="{9D8B030D-6E8A-4147-A177-3AD203B41FA5}">
                      <a16:colId xmlns:a16="http://schemas.microsoft.com/office/drawing/2014/main" val="1378315096"/>
                    </a:ext>
                  </a:extLst>
                </a:gridCol>
              </a:tblGrid>
              <a:tr h="750292">
                <a:tc>
                  <a:txBody>
                    <a:bodyPr/>
                    <a:lstStyle/>
                    <a:p>
                      <a:pPr algn="ctr">
                        <a:lnSpc>
                          <a:spcPct val="107000"/>
                        </a:lnSpc>
                        <a:spcAft>
                          <a:spcPts val="800"/>
                        </a:spcAft>
                      </a:pPr>
                      <a:endParaRPr lang="fr-FR" sz="2400" dirty="0">
                        <a:solidFill>
                          <a:schemeClr val="tx1"/>
                        </a:solidFill>
                        <a:effectLst/>
                      </a:endParaRPr>
                    </a:p>
                    <a:p>
                      <a:pPr algn="ctr">
                        <a:lnSpc>
                          <a:spcPct val="107000"/>
                        </a:lnSpc>
                        <a:spcAft>
                          <a:spcPts val="800"/>
                        </a:spcAft>
                      </a:pPr>
                      <a:r>
                        <a:rPr lang="fr-FR" sz="2400" dirty="0">
                          <a:solidFill>
                            <a:schemeClr val="tx1"/>
                          </a:solidFill>
                          <a:effectLst/>
                        </a:rPr>
                        <a:t>Pour qui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800"/>
                        </a:spcAft>
                      </a:pPr>
                      <a:r>
                        <a:rPr lang="fr-FR" sz="2400" dirty="0">
                          <a:solidFill>
                            <a:schemeClr val="tx1"/>
                          </a:solidFill>
                          <a:effectLst/>
                        </a:rPr>
                        <a:t>Ciblage compétence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ct val="107000"/>
                        </a:lnSpc>
                        <a:spcAft>
                          <a:spcPts val="800"/>
                        </a:spcAft>
                      </a:pPr>
                      <a:r>
                        <a:rPr lang="fr-FR" sz="2400" dirty="0">
                          <a:solidFill>
                            <a:schemeClr val="tx1"/>
                          </a:solidFill>
                          <a:effectLst/>
                        </a:rPr>
                        <a:t>Ciblage OE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962881933"/>
                  </a:ext>
                </a:extLst>
              </a:tr>
              <a:tr h="3552980">
                <a:tc>
                  <a:txBody>
                    <a:bodyPr/>
                    <a:lstStyle/>
                    <a:p>
                      <a:pPr>
                        <a:lnSpc>
                          <a:spcPct val="107000"/>
                        </a:lnSpc>
                        <a:spcAft>
                          <a:spcPts val="800"/>
                        </a:spcAft>
                      </a:pPr>
                      <a:r>
                        <a:rPr lang="fr-FR" sz="2800" dirty="0">
                          <a:effectLst/>
                        </a:rPr>
                        <a:t> </a:t>
                      </a:r>
                    </a:p>
                    <a:p>
                      <a:pPr>
                        <a:lnSpc>
                          <a:spcPct val="107000"/>
                        </a:lnSpc>
                        <a:spcAft>
                          <a:spcPts val="800"/>
                        </a:spcAft>
                      </a:pPr>
                      <a:r>
                        <a:rPr lang="fr-FR" sz="2800" dirty="0">
                          <a:solidFill>
                            <a:schemeClr val="tx1"/>
                          </a:solidFill>
                          <a:effectLst/>
                        </a:rPr>
                        <a:t>Un marcheur aquatique</a:t>
                      </a:r>
                    </a:p>
                    <a:p>
                      <a:pPr>
                        <a:lnSpc>
                          <a:spcPct val="107000"/>
                        </a:lnSpc>
                        <a:spcAft>
                          <a:spcPts val="800"/>
                        </a:spcAft>
                      </a:pPr>
                      <a:r>
                        <a:rPr lang="fr-FR" sz="2800" dirty="0">
                          <a:solidFill>
                            <a:schemeClr val="tx1"/>
                          </a:solidFill>
                          <a:effectLst/>
                        </a:rPr>
                        <a:t>Seuil minimal de motricité (voir </a:t>
                      </a:r>
                      <a:r>
                        <a:rPr lang="fr-FR" sz="2800" dirty="0" err="1">
                          <a:solidFill>
                            <a:schemeClr val="tx1"/>
                          </a:solidFill>
                          <a:effectLst/>
                        </a:rPr>
                        <a:t>pass</a:t>
                      </a:r>
                      <a:r>
                        <a:rPr lang="fr-FR" sz="2800" dirty="0">
                          <a:solidFill>
                            <a:schemeClr val="tx1"/>
                          </a:solidFill>
                          <a:effectLst/>
                        </a:rPr>
                        <a:t> nautique)</a:t>
                      </a:r>
                      <a:endParaRPr lang="fr-F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nSpc>
                          <a:spcPct val="107000"/>
                        </a:lnSpc>
                        <a:spcAft>
                          <a:spcPts val="800"/>
                        </a:spcAft>
                      </a:pPr>
                      <a:r>
                        <a:rPr lang="fr-FR" sz="2800" dirty="0">
                          <a:effectLst/>
                        </a:rPr>
                        <a:t> </a:t>
                      </a:r>
                    </a:p>
                    <a:p>
                      <a:pPr>
                        <a:lnSpc>
                          <a:spcPct val="107000"/>
                        </a:lnSpc>
                        <a:spcAft>
                          <a:spcPts val="800"/>
                        </a:spcAft>
                      </a:pPr>
                      <a:r>
                        <a:rPr lang="fr-FR" sz="2800" dirty="0">
                          <a:effectLst/>
                        </a:rPr>
                        <a:t>Utiliser les bras en crawl </a:t>
                      </a:r>
                      <a:r>
                        <a:rPr lang="fr-FR" sz="2800" dirty="0">
                          <a:effectLst/>
                          <a:highlight>
                            <a:srgbClr val="FFFF00"/>
                          </a:highlight>
                        </a:rPr>
                        <a:t>pour se déplacer vite (sprint) sur des distances courtes </a:t>
                      </a:r>
                      <a:r>
                        <a:rPr lang="fr-FR" sz="2800" dirty="0">
                          <a:effectLst/>
                        </a:rPr>
                        <a:t>(entre 12m et 15m de sprint effectif, 12 à 15 secondes).</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800"/>
                        </a:spcAft>
                      </a:pPr>
                      <a:endParaRPr lang="fr-FR" sz="2800" dirty="0">
                        <a:effectLst/>
                      </a:endParaRPr>
                    </a:p>
                    <a:p>
                      <a:pPr algn="ctr">
                        <a:lnSpc>
                          <a:spcPct val="107000"/>
                        </a:lnSpc>
                        <a:spcAft>
                          <a:spcPts val="800"/>
                        </a:spcAft>
                      </a:pPr>
                      <a:r>
                        <a:rPr lang="fr-FR" sz="2800" dirty="0">
                          <a:effectLst/>
                          <a:highlight>
                            <a:srgbClr val="FFFF00"/>
                          </a:highlight>
                        </a:rPr>
                        <a:t>Optimiser la relation temps de course/coups de bras en mettant en avant la notion d’amplitude </a:t>
                      </a:r>
                      <a:r>
                        <a:rPr lang="fr-FR" sz="2800" dirty="0">
                          <a:effectLst/>
                        </a:rPr>
                        <a:t>de nage (première étape de la compréhension du mécanisme complexe d’une action cyclique propulsive (V=A/F)).</a:t>
                      </a:r>
                    </a:p>
                    <a:p>
                      <a:pPr algn="ctr">
                        <a:lnSpc>
                          <a:spcPct val="107000"/>
                        </a:lnSpc>
                        <a:spcAft>
                          <a:spcPts val="800"/>
                        </a:spcAft>
                      </a:pP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891649479"/>
                  </a:ext>
                </a:extLst>
              </a:tr>
            </a:tbl>
          </a:graphicData>
        </a:graphic>
      </p:graphicFrame>
      <p:sp>
        <p:nvSpPr>
          <p:cNvPr id="2" name="Titre 1">
            <a:extLst>
              <a:ext uri="{FF2B5EF4-FFF2-40B4-BE49-F238E27FC236}">
                <a16:creationId xmlns:a16="http://schemas.microsoft.com/office/drawing/2014/main" id="{E7097671-7051-D369-5BEA-1F18CF4B1768}"/>
              </a:ext>
            </a:extLst>
          </p:cNvPr>
          <p:cNvSpPr>
            <a:spLocks noGrp="1"/>
          </p:cNvSpPr>
          <p:nvPr>
            <p:ph type="title"/>
          </p:nvPr>
        </p:nvSpPr>
        <p:spPr>
          <a:xfrm>
            <a:off x="838200" y="365125"/>
            <a:ext cx="10515600" cy="1325563"/>
          </a:xfrm>
        </p:spPr>
        <p:txBody>
          <a:bodyPr>
            <a:normAutofit/>
          </a:bodyPr>
          <a:lstStyle/>
          <a:p>
            <a:pPr algn="ctr"/>
            <a:r>
              <a:rPr lang="fr-FR" sz="3600" b="1" dirty="0"/>
              <a:t>Quel ciblage pour un cycle 3 ?</a:t>
            </a:r>
            <a:br>
              <a:rPr lang="fr-FR" sz="3600" b="1" dirty="0"/>
            </a:br>
            <a:r>
              <a:rPr lang="fr-FR" sz="3600" b="1" dirty="0"/>
              <a:t>(Notre Etape1 d’un parcours de formation au collège)</a:t>
            </a:r>
          </a:p>
        </p:txBody>
      </p:sp>
    </p:spTree>
    <p:extLst>
      <p:ext uri="{BB962C8B-B14F-4D97-AF65-F5344CB8AC3E}">
        <p14:creationId xmlns:p14="http://schemas.microsoft.com/office/powerpoint/2010/main" val="3028348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44620A-B230-04EC-E261-3F8280AA36C2}"/>
              </a:ext>
            </a:extLst>
          </p:cNvPr>
          <p:cNvSpPr>
            <a:spLocks noGrp="1"/>
          </p:cNvSpPr>
          <p:nvPr>
            <p:ph type="title"/>
          </p:nvPr>
        </p:nvSpPr>
        <p:spPr>
          <a:solidFill>
            <a:schemeClr val="accent5">
              <a:lumMod val="20000"/>
              <a:lumOff val="80000"/>
            </a:schemeClr>
          </a:solidFill>
        </p:spPr>
        <p:txBody>
          <a:bodyPr/>
          <a:lstStyle/>
          <a:p>
            <a:pPr algn="ctr"/>
            <a:r>
              <a:rPr lang="fr-FR" dirty="0"/>
              <a:t>FPS possibles pour l’O1</a:t>
            </a:r>
          </a:p>
        </p:txBody>
      </p:sp>
      <p:sp>
        <p:nvSpPr>
          <p:cNvPr id="3" name="Espace réservé du contenu 2">
            <a:extLst>
              <a:ext uri="{FF2B5EF4-FFF2-40B4-BE49-F238E27FC236}">
                <a16:creationId xmlns:a16="http://schemas.microsoft.com/office/drawing/2014/main" id="{06B641F7-C812-3FCD-248C-E21A63D4B8A5}"/>
              </a:ext>
            </a:extLst>
          </p:cNvPr>
          <p:cNvSpPr>
            <a:spLocks noGrp="1"/>
          </p:cNvSpPr>
          <p:nvPr>
            <p:ph idx="1"/>
          </p:nvPr>
        </p:nvSpPr>
        <p:spPr/>
        <p:txBody>
          <a:bodyPr>
            <a:normAutofit/>
          </a:bodyPr>
          <a:lstStyle/>
          <a:p>
            <a:endParaRPr lang="fr-FR" sz="3600" dirty="0"/>
          </a:p>
          <a:p>
            <a:r>
              <a:rPr lang="fr-FR" sz="3600" dirty="0"/>
              <a:t>Sprint court en crawl sur 15m avec départ lancé</a:t>
            </a:r>
          </a:p>
          <a:p>
            <a:endParaRPr lang="fr-FR" sz="3600" dirty="0"/>
          </a:p>
          <a:p>
            <a:r>
              <a:rPr lang="fr-FR" sz="3600" dirty="0"/>
              <a:t>Aller le plus loin en crawl en 12s</a:t>
            </a:r>
          </a:p>
        </p:txBody>
      </p:sp>
    </p:spTree>
    <p:extLst>
      <p:ext uri="{BB962C8B-B14F-4D97-AF65-F5344CB8AC3E}">
        <p14:creationId xmlns:p14="http://schemas.microsoft.com/office/powerpoint/2010/main" val="1944019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D1511-BD27-26DD-55F5-D4DC09925568}"/>
              </a:ext>
            </a:extLst>
          </p:cNvPr>
          <p:cNvSpPr>
            <a:spLocks noGrp="1"/>
          </p:cNvSpPr>
          <p:nvPr>
            <p:ph type="title"/>
          </p:nvPr>
        </p:nvSpPr>
        <p:spPr>
          <a:solidFill>
            <a:schemeClr val="accent5">
              <a:lumMod val="20000"/>
              <a:lumOff val="80000"/>
            </a:schemeClr>
          </a:solidFill>
        </p:spPr>
        <p:txBody>
          <a:bodyPr/>
          <a:lstStyle/>
          <a:p>
            <a:pPr algn="ctr"/>
            <a:r>
              <a:rPr lang="fr-FR" dirty="0"/>
              <a:t>Fils rouges MACROS O1</a:t>
            </a:r>
          </a:p>
        </p:txBody>
      </p:sp>
      <p:sp>
        <p:nvSpPr>
          <p:cNvPr id="3" name="Espace réservé du contenu 2">
            <a:extLst>
              <a:ext uri="{FF2B5EF4-FFF2-40B4-BE49-F238E27FC236}">
                <a16:creationId xmlns:a16="http://schemas.microsoft.com/office/drawing/2014/main" id="{58B82297-96ED-02BE-7C16-E6B69E50CB53}"/>
              </a:ext>
            </a:extLst>
          </p:cNvPr>
          <p:cNvSpPr>
            <a:spLocks noGrp="1"/>
          </p:cNvSpPr>
          <p:nvPr>
            <p:ph idx="1"/>
          </p:nvPr>
        </p:nvSpPr>
        <p:spPr/>
        <p:txBody>
          <a:bodyPr/>
          <a:lstStyle/>
          <a:p>
            <a:pPr marL="0" indent="0">
              <a:buNone/>
            </a:pPr>
            <a:endParaRPr lang="fr-FR" sz="2800" dirty="0">
              <a:effectLst/>
            </a:endParaRPr>
          </a:p>
          <a:p>
            <a:pPr marL="0" indent="0">
              <a:buNone/>
            </a:pPr>
            <a:r>
              <a:rPr lang="fr-FR" dirty="0"/>
              <a:t>-</a:t>
            </a:r>
            <a:r>
              <a:rPr lang="fr-FR" sz="3600" dirty="0">
                <a:effectLst/>
              </a:rPr>
              <a:t>Le rapport temps /CB si FPS organisé par rapport à la distance de course</a:t>
            </a:r>
          </a:p>
          <a:p>
            <a:pPr marL="0" indent="0">
              <a:buNone/>
            </a:pPr>
            <a:endParaRPr lang="fr-FR" sz="3600" dirty="0">
              <a:effectLst/>
            </a:endParaRPr>
          </a:p>
          <a:p>
            <a:pPr marL="0" indent="0">
              <a:buNone/>
            </a:pPr>
            <a:r>
              <a:rPr lang="fr-FR" sz="3600" dirty="0">
                <a:effectLst/>
              </a:rPr>
              <a:t>-le rapport distance/CB si FPS organisé par rapport au temps de course</a:t>
            </a:r>
          </a:p>
          <a:p>
            <a:endParaRPr lang="fr-FR" dirty="0"/>
          </a:p>
        </p:txBody>
      </p:sp>
    </p:spTree>
    <p:extLst>
      <p:ext uri="{BB962C8B-B14F-4D97-AF65-F5344CB8AC3E}">
        <p14:creationId xmlns:p14="http://schemas.microsoft.com/office/powerpoint/2010/main" val="3035825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8C953D-34CC-5452-7855-800A81F9CAD0}"/>
              </a:ext>
            </a:extLst>
          </p:cNvPr>
          <p:cNvSpPr>
            <a:spLocks noGrp="1"/>
          </p:cNvSpPr>
          <p:nvPr>
            <p:ph type="title"/>
          </p:nvPr>
        </p:nvSpPr>
        <p:spPr>
          <a:solidFill>
            <a:schemeClr val="accent5">
              <a:lumMod val="20000"/>
              <a:lumOff val="80000"/>
            </a:schemeClr>
          </a:solidFill>
        </p:spPr>
        <p:txBody>
          <a:bodyPr/>
          <a:lstStyle/>
          <a:p>
            <a:pPr algn="ctr"/>
            <a:r>
              <a:rPr lang="fr-FR" dirty="0"/>
              <a:t>Fils rouges micros O1</a:t>
            </a:r>
          </a:p>
        </p:txBody>
      </p:sp>
      <p:sp>
        <p:nvSpPr>
          <p:cNvPr id="3" name="Espace réservé du contenu 2">
            <a:extLst>
              <a:ext uri="{FF2B5EF4-FFF2-40B4-BE49-F238E27FC236}">
                <a16:creationId xmlns:a16="http://schemas.microsoft.com/office/drawing/2014/main" id="{D065FFAA-6AA7-8D6B-D8A4-02BC972077B6}"/>
              </a:ext>
            </a:extLst>
          </p:cNvPr>
          <p:cNvSpPr>
            <a:spLocks noGrp="1"/>
          </p:cNvSpPr>
          <p:nvPr>
            <p:ph idx="1"/>
          </p:nvPr>
        </p:nvSpPr>
        <p:spPr/>
        <p:txBody>
          <a:bodyPr>
            <a:normAutofit lnSpcReduction="10000"/>
          </a:bodyPr>
          <a:lstStyle/>
          <a:p>
            <a:pPr marL="0" lvl="0" indent="0" algn="just">
              <a:buNone/>
            </a:pPr>
            <a:endParaRPr lang="fr-FR" sz="3600" dirty="0">
              <a:effectLst/>
            </a:endParaRPr>
          </a:p>
          <a:p>
            <a:pPr algn="just"/>
            <a:r>
              <a:rPr lang="fr-FR" sz="3600" dirty="0">
                <a:effectLst/>
              </a:rPr>
              <a:t>la position de la tête (</a:t>
            </a:r>
            <a:r>
              <a:rPr lang="fr-FR" sz="3600" dirty="0" err="1">
                <a:effectLst/>
              </a:rPr>
              <a:t>hyper-extension</a:t>
            </a:r>
            <a:r>
              <a:rPr lang="fr-FR" sz="3600" dirty="0">
                <a:effectLst/>
              </a:rPr>
              <a:t> ou pas)</a:t>
            </a:r>
          </a:p>
          <a:p>
            <a:pPr algn="just"/>
            <a:r>
              <a:rPr lang="fr-FR" sz="3600" dirty="0">
                <a:effectLst/>
              </a:rPr>
              <a:t>l’attaque de la main devant loin et profond (attaque main la première ou attaque par le coude)</a:t>
            </a:r>
          </a:p>
          <a:p>
            <a:pPr algn="just"/>
            <a:r>
              <a:rPr lang="fr-FR" sz="3600" dirty="0">
                <a:effectLst/>
              </a:rPr>
              <a:t>Roulis des épaule au lieu d’épaule en barrage</a:t>
            </a:r>
          </a:p>
          <a:p>
            <a:pPr algn="just"/>
            <a:r>
              <a:rPr lang="fr-FR" sz="3600" dirty="0"/>
              <a:t>la sortie de la main loin derrière ou au niveau de l’épaule</a:t>
            </a:r>
            <a:endParaRPr lang="fr-FR" sz="3600" dirty="0">
              <a:effectLst/>
            </a:endParaRPr>
          </a:p>
          <a:p>
            <a:pPr algn="just"/>
            <a:r>
              <a:rPr lang="fr-FR" sz="3600" dirty="0">
                <a:effectLst/>
              </a:rPr>
              <a:t>le retour rapide du bras arrière devant</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9888429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81153-B567-0111-08F1-37AA698966D6}"/>
              </a:ext>
            </a:extLst>
          </p:cNvPr>
          <p:cNvSpPr>
            <a:spLocks noGrp="1"/>
          </p:cNvSpPr>
          <p:nvPr>
            <p:ph type="title"/>
          </p:nvPr>
        </p:nvSpPr>
        <p:spPr>
          <a:xfrm>
            <a:off x="1061422" y="1395878"/>
            <a:ext cx="10515600" cy="1325563"/>
          </a:xfrm>
          <a:solidFill>
            <a:schemeClr val="bg2"/>
          </a:solidFill>
        </p:spPr>
        <p:txBody>
          <a:bodyPr>
            <a:normAutofit fontScale="90000"/>
          </a:bodyPr>
          <a:lstStyle/>
          <a:p>
            <a:pPr algn="ctr"/>
            <a:r>
              <a:rPr lang="fr-FR" sz="5400" b="1" dirty="0"/>
              <a:t>Partie 3:</a:t>
            </a:r>
            <a:br>
              <a:rPr lang="fr-FR" sz="5400" b="1" dirty="0"/>
            </a:br>
            <a:r>
              <a:rPr lang="fr-FR" sz="5400" b="1" dirty="0"/>
              <a:t>Et tout ça pourquoi faire?</a:t>
            </a:r>
          </a:p>
        </p:txBody>
      </p:sp>
      <p:sp>
        <p:nvSpPr>
          <p:cNvPr id="3" name="ZoneTexte 2">
            <a:extLst>
              <a:ext uri="{FF2B5EF4-FFF2-40B4-BE49-F238E27FC236}">
                <a16:creationId xmlns:a16="http://schemas.microsoft.com/office/drawing/2014/main" id="{0C5E31A6-7B43-01A3-4C25-ADA0C10D3291}"/>
              </a:ext>
            </a:extLst>
          </p:cNvPr>
          <p:cNvSpPr txBox="1"/>
          <p:nvPr/>
        </p:nvSpPr>
        <p:spPr>
          <a:xfrm>
            <a:off x="1228299" y="3643952"/>
            <a:ext cx="10348723" cy="1200329"/>
          </a:xfrm>
          <a:prstGeom prst="rect">
            <a:avLst/>
          </a:prstGeom>
          <a:solidFill>
            <a:schemeClr val="accent5">
              <a:lumMod val="20000"/>
              <a:lumOff val="80000"/>
            </a:schemeClr>
          </a:solidFill>
        </p:spPr>
        <p:txBody>
          <a:bodyPr wrap="square" rtlCol="0">
            <a:spAutoFit/>
          </a:bodyPr>
          <a:lstStyle/>
          <a:p>
            <a:pPr algn="ctr"/>
            <a:r>
              <a:rPr lang="fr-FR" sz="3600" b="1" dirty="0"/>
              <a:t>Comment expliquer notre place unique dans une école républicaine et laïque?</a:t>
            </a:r>
          </a:p>
        </p:txBody>
      </p:sp>
    </p:spTree>
    <p:extLst>
      <p:ext uri="{BB962C8B-B14F-4D97-AF65-F5344CB8AC3E}">
        <p14:creationId xmlns:p14="http://schemas.microsoft.com/office/powerpoint/2010/main" val="59835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A8A2FA-C67C-2708-B71A-0866C13F3921}"/>
              </a:ext>
            </a:extLst>
          </p:cNvPr>
          <p:cNvSpPr>
            <a:spLocks noGrp="1"/>
          </p:cNvSpPr>
          <p:nvPr>
            <p:ph type="title"/>
          </p:nvPr>
        </p:nvSpPr>
        <p:spPr>
          <a:xfrm>
            <a:off x="1042916" y="220046"/>
            <a:ext cx="10515600" cy="2413972"/>
          </a:xfrm>
          <a:solidFill>
            <a:schemeClr val="bg2"/>
          </a:solidFill>
        </p:spPr>
        <p:txBody>
          <a:bodyPr>
            <a:normAutofit fontScale="90000"/>
          </a:bodyPr>
          <a:lstStyle/>
          <a:p>
            <a:pPr algn="ctr"/>
            <a:r>
              <a:rPr lang="fr-FR" dirty="0"/>
              <a:t>Pour fédérer le socle de nos options, nous avons </a:t>
            </a:r>
            <a:r>
              <a:rPr lang="fr-FR" b="1" dirty="0"/>
              <a:t>longuement tâtonné </a:t>
            </a:r>
            <a:r>
              <a:rPr lang="fr-FR" dirty="0"/>
              <a:t>pour répondre à 2 questions de fond autour de </a:t>
            </a:r>
            <a:br>
              <a:rPr lang="fr-FR" dirty="0"/>
            </a:br>
            <a:r>
              <a:rPr lang="fr-FR" sz="5300" b="1" dirty="0"/>
              <a:t>la notion de culture</a:t>
            </a:r>
          </a:p>
        </p:txBody>
      </p:sp>
      <p:sp>
        <p:nvSpPr>
          <p:cNvPr id="3" name="ZoneTexte 2">
            <a:extLst>
              <a:ext uri="{FF2B5EF4-FFF2-40B4-BE49-F238E27FC236}">
                <a16:creationId xmlns:a16="http://schemas.microsoft.com/office/drawing/2014/main" id="{6BBFDD12-4143-D514-E100-FD111C45D50B}"/>
              </a:ext>
            </a:extLst>
          </p:cNvPr>
          <p:cNvSpPr txBox="1"/>
          <p:nvPr/>
        </p:nvSpPr>
        <p:spPr>
          <a:xfrm>
            <a:off x="0" y="2667636"/>
            <a:ext cx="5527342" cy="3970318"/>
          </a:xfrm>
          <a:prstGeom prst="rect">
            <a:avLst/>
          </a:prstGeom>
          <a:solidFill>
            <a:schemeClr val="accent4">
              <a:lumMod val="20000"/>
              <a:lumOff val="80000"/>
            </a:schemeClr>
          </a:solidFill>
        </p:spPr>
        <p:txBody>
          <a:bodyPr wrap="square" rtlCol="0">
            <a:spAutoFit/>
          </a:bodyPr>
          <a:lstStyle/>
          <a:p>
            <a:pPr algn="ctr"/>
            <a:r>
              <a:rPr lang="fr-FR" sz="3600" dirty="0"/>
              <a:t>Comment définir l’activité authentique d’un élève en train de pratiquer une PPSAD (APSA)?</a:t>
            </a:r>
          </a:p>
          <a:p>
            <a:pPr algn="ctr"/>
            <a:endParaRPr lang="fr-FR" sz="3600" dirty="0"/>
          </a:p>
          <a:p>
            <a:pPr algn="ctr"/>
            <a:r>
              <a:rPr lang="fr-FR" sz="3600" b="1" dirty="0"/>
              <a:t>Vers la notion d’expérience corporelle et culturelle</a:t>
            </a:r>
          </a:p>
        </p:txBody>
      </p:sp>
      <p:sp>
        <p:nvSpPr>
          <p:cNvPr id="4" name="ZoneTexte 3">
            <a:extLst>
              <a:ext uri="{FF2B5EF4-FFF2-40B4-BE49-F238E27FC236}">
                <a16:creationId xmlns:a16="http://schemas.microsoft.com/office/drawing/2014/main" id="{D13823A6-B656-E64B-4E02-7BE4071BDBFD}"/>
              </a:ext>
            </a:extLst>
          </p:cNvPr>
          <p:cNvSpPr txBox="1"/>
          <p:nvPr/>
        </p:nvSpPr>
        <p:spPr>
          <a:xfrm>
            <a:off x="5812809" y="3221634"/>
            <a:ext cx="5745707" cy="3416320"/>
          </a:xfrm>
          <a:prstGeom prst="rect">
            <a:avLst/>
          </a:prstGeom>
          <a:solidFill>
            <a:schemeClr val="accent5">
              <a:lumMod val="20000"/>
              <a:lumOff val="80000"/>
            </a:schemeClr>
          </a:solidFill>
        </p:spPr>
        <p:txBody>
          <a:bodyPr wrap="square" rtlCol="0">
            <a:spAutoFit/>
          </a:bodyPr>
          <a:lstStyle/>
          <a:p>
            <a:r>
              <a:rPr lang="fr-FR" sz="3600" dirty="0"/>
              <a:t>Comment comprendre ce qui est profondément culturel dans une PPSAD (APSA)?</a:t>
            </a:r>
          </a:p>
          <a:p>
            <a:endParaRPr lang="fr-FR" sz="3600" dirty="0"/>
          </a:p>
          <a:p>
            <a:pPr algn="ctr"/>
            <a:r>
              <a:rPr lang="fr-FR" sz="3600" b="1" dirty="0"/>
              <a:t>Vers la notion de fonds culturel</a:t>
            </a:r>
          </a:p>
        </p:txBody>
      </p:sp>
    </p:spTree>
    <p:extLst>
      <p:ext uri="{BB962C8B-B14F-4D97-AF65-F5344CB8AC3E}">
        <p14:creationId xmlns:p14="http://schemas.microsoft.com/office/powerpoint/2010/main" val="91343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04AEE17-8DB9-8CB5-E99E-D3D4931EEAD3}"/>
              </a:ext>
            </a:extLst>
          </p:cNvPr>
          <p:cNvSpPr txBox="1"/>
          <p:nvPr/>
        </p:nvSpPr>
        <p:spPr>
          <a:xfrm>
            <a:off x="276386" y="1569204"/>
            <a:ext cx="11639227" cy="5324535"/>
          </a:xfrm>
          <a:prstGeom prst="rect">
            <a:avLst/>
          </a:prstGeom>
          <a:solidFill>
            <a:schemeClr val="accent6">
              <a:lumMod val="20000"/>
              <a:lumOff val="80000"/>
            </a:schemeClr>
          </a:solidFill>
        </p:spPr>
        <p:txBody>
          <a:bodyPr wrap="square" rtlCol="0">
            <a:spAutoFit/>
          </a:bodyPr>
          <a:lstStyle/>
          <a:p>
            <a:endParaRPr lang="fr-FR" sz="2000" dirty="0"/>
          </a:p>
          <a:p>
            <a:r>
              <a:rPr lang="fr-FR" sz="2000" dirty="0"/>
              <a:t>- </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Trop d’insistance sur la dimension transmission patrimoniale d’une culture: </a:t>
            </a:r>
            <a:r>
              <a:rPr lang="fr-FR" sz="2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enseigner des APSA</a:t>
            </a:r>
          </a:p>
          <a:p>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2000" dirty="0">
                <a:latin typeface="Calibri" panose="020F0502020204030204" pitchFamily="34" charset="0"/>
                <a:cs typeface="Times New Roman" panose="02020603050405020304" pitchFamily="18" charset="0"/>
              </a:rPr>
              <a:t>-</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Trop d’insistance sur la dimension sportive des pratiques en EPS : </a:t>
            </a:r>
            <a:r>
              <a:rPr lang="fr-FR" sz="2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participer à une nation sportive</a:t>
            </a:r>
          </a:p>
          <a:p>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2000" dirty="0">
                <a:latin typeface="Calibri" panose="020F0502020204030204" pitchFamily="34" charset="0"/>
                <a:cs typeface="Times New Roman" panose="02020603050405020304" pitchFamily="18" charset="0"/>
              </a:rPr>
              <a:t>-</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Trop d’insistance sur la dimension biologique d’une éducation individuelle à la santé en EPS: </a:t>
            </a:r>
            <a:r>
              <a:rPr lang="fr-FR" sz="2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lutter contre la sédentarité</a:t>
            </a:r>
          </a:p>
          <a:p>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2000" dirty="0">
                <a:latin typeface="Calibri" panose="020F0502020204030204" pitchFamily="34" charset="0"/>
                <a:ea typeface="Times New Roman" panose="02020603050405020304" pitchFamily="18" charset="0"/>
                <a:cs typeface="Times New Roman" panose="02020603050405020304" pitchFamily="18" charset="0"/>
              </a:rPr>
              <a:t>-</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 Trop d’insistance sur l’intérêt, l’envie et les besoins des élèves pour les motiver: </a:t>
            </a:r>
            <a:r>
              <a:rPr lang="fr-FR" sz="2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Se centrer sur l’intérêt et le plaisir des élèves</a:t>
            </a:r>
          </a:p>
          <a:p>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2000" dirty="0">
                <a:latin typeface="Calibri" panose="020F0502020204030204" pitchFamily="34" charset="0"/>
                <a:ea typeface="Times New Roman" panose="02020603050405020304" pitchFamily="18" charset="0"/>
                <a:cs typeface="Times New Roman" panose="02020603050405020304" pitchFamily="18" charset="0"/>
              </a:rPr>
              <a:t>-</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Trop d’insistance à vouloir quantifier l’activité corporelle, à mesurer la performance : </a:t>
            </a:r>
            <a:r>
              <a:rPr lang="fr-FR" sz="2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tout mesurer objectivement en EPS</a:t>
            </a:r>
          </a:p>
          <a:p>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2000" dirty="0">
                <a:latin typeface="Calibri" panose="020F0502020204030204" pitchFamily="34" charset="0"/>
                <a:ea typeface="Times New Roman" panose="02020603050405020304" pitchFamily="18" charset="0"/>
                <a:cs typeface="Times New Roman" panose="02020603050405020304" pitchFamily="18" charset="0"/>
              </a:rPr>
              <a:t>-</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Trop d’insistance sur le « prendre conscience » en EPS, le transversal : </a:t>
            </a:r>
            <a:r>
              <a:rPr lang="fr-FR" sz="2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Une EPS cognitiviste qui contribue à des des enjeux éducatifs</a:t>
            </a:r>
          </a:p>
          <a:p>
            <a:endParaRPr lang="fr-FR" sz="2000" dirty="0"/>
          </a:p>
        </p:txBody>
      </p:sp>
      <p:sp>
        <p:nvSpPr>
          <p:cNvPr id="5" name="ZoneTexte 4">
            <a:extLst>
              <a:ext uri="{FF2B5EF4-FFF2-40B4-BE49-F238E27FC236}">
                <a16:creationId xmlns:a16="http://schemas.microsoft.com/office/drawing/2014/main" id="{5A5F862D-7AF6-412D-D836-E222B097379B}"/>
              </a:ext>
            </a:extLst>
          </p:cNvPr>
          <p:cNvSpPr txBox="1"/>
          <p:nvPr/>
        </p:nvSpPr>
        <p:spPr>
          <a:xfrm>
            <a:off x="828139" y="164045"/>
            <a:ext cx="10034337" cy="1200329"/>
          </a:xfrm>
          <a:prstGeom prst="rect">
            <a:avLst/>
          </a:prstGeom>
          <a:noFill/>
        </p:spPr>
        <p:txBody>
          <a:bodyPr wrap="square">
            <a:spAutoFit/>
          </a:bodyPr>
          <a:lstStyle/>
          <a:p>
            <a:pPr algn="ctr"/>
            <a:r>
              <a:rPr lang="fr-FR" sz="2400" dirty="0"/>
              <a:t>Les voies que nous ne souhaitons pas prendre comme prioritaires pour concevoir et mettre en œuvre l’EPS… Tout en considérant que ces préoccupations  peuvent exister dans le champ de l’EPS</a:t>
            </a:r>
          </a:p>
        </p:txBody>
      </p:sp>
    </p:spTree>
    <p:extLst>
      <p:ext uri="{BB962C8B-B14F-4D97-AF65-F5344CB8AC3E}">
        <p14:creationId xmlns:p14="http://schemas.microsoft.com/office/powerpoint/2010/main" val="154204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3437" y="2460608"/>
            <a:ext cx="11239500" cy="2677656"/>
          </a:xfrm>
          <a:prstGeom prst="rect">
            <a:avLst/>
          </a:prstGeom>
        </p:spPr>
        <p:txBody>
          <a:bodyPr wrap="square">
            <a:spAutoFit/>
          </a:bodyPr>
          <a:lstStyle/>
          <a:p>
            <a:pPr algn="ctr"/>
            <a:r>
              <a:rPr lang="fr-FR" sz="2800" dirty="0" err="1">
                <a:latin typeface="Calibri" panose="020F0502020204030204" pitchFamily="34" charset="0"/>
                <a:cs typeface="Calibri" panose="020F0502020204030204" pitchFamily="34" charset="0"/>
              </a:rPr>
              <a:t>C.Kintzler</a:t>
            </a:r>
            <a:r>
              <a:rPr lang="fr-FR" sz="2800" dirty="0">
                <a:latin typeface="Calibri" panose="020F0502020204030204" pitchFamily="34" charset="0"/>
                <a:cs typeface="Calibri" panose="020F0502020204030204" pitchFamily="34" charset="0"/>
              </a:rPr>
              <a:t> (2014, laïcité)</a:t>
            </a:r>
          </a:p>
          <a:p>
            <a:pPr algn="ctr"/>
            <a:r>
              <a:rPr lang="fr-FR" sz="2800" i="1" dirty="0">
                <a:latin typeface="Calibri" panose="020F0502020204030204" pitchFamily="34" charset="0"/>
                <a:cs typeface="Calibri" panose="020F0502020204030204" pitchFamily="34" charset="0"/>
              </a:rPr>
              <a:t>« </a:t>
            </a:r>
            <a:r>
              <a:rPr lang="fr-FR" sz="2800" i="1" dirty="0">
                <a:highlight>
                  <a:srgbClr val="FFFF00"/>
                </a:highlight>
                <a:latin typeface="Calibri" panose="020F0502020204030204" pitchFamily="34" charset="0"/>
                <a:cs typeface="Calibri" panose="020F0502020204030204" pitchFamily="34" charset="0"/>
              </a:rPr>
              <a:t>Les élèves ne sont pas à l’école pour consommer un service</a:t>
            </a:r>
            <a:r>
              <a:rPr lang="fr-FR" sz="2800" i="1" dirty="0">
                <a:latin typeface="Calibri" panose="020F0502020204030204" pitchFamily="34" charset="0"/>
                <a:cs typeface="Calibri" panose="020F0502020204030204" pitchFamily="34" charset="0"/>
              </a:rPr>
              <a:t>, ni pour accomplir une formalité administrative, même pas pour acquérir une formation : </a:t>
            </a:r>
            <a:r>
              <a:rPr lang="fr-FR" sz="2800" i="1" dirty="0">
                <a:highlight>
                  <a:srgbClr val="FFFF00"/>
                </a:highlight>
                <a:latin typeface="Calibri" panose="020F0502020204030204" pitchFamily="34" charset="0"/>
                <a:cs typeface="Calibri" panose="020F0502020204030204" pitchFamily="34" charset="0"/>
              </a:rPr>
              <a:t>ils fréquentent l’école pour forger leur </a:t>
            </a:r>
            <a:r>
              <a:rPr lang="fr-FR" sz="2800" b="1" i="1" dirty="0">
                <a:highlight>
                  <a:srgbClr val="FFFF00"/>
                </a:highlight>
                <a:latin typeface="Calibri" panose="020F0502020204030204" pitchFamily="34" charset="0"/>
                <a:cs typeface="Calibri" panose="020F0502020204030204" pitchFamily="34" charset="0"/>
              </a:rPr>
              <a:t>propre autorité</a:t>
            </a:r>
            <a:r>
              <a:rPr lang="fr-FR" sz="2800" i="1" dirty="0">
                <a:highlight>
                  <a:srgbClr val="FFFF00"/>
                </a:highlight>
                <a:latin typeface="Calibri" panose="020F0502020204030204" pitchFamily="34" charset="0"/>
                <a:cs typeface="Calibri" panose="020F0502020204030204" pitchFamily="34" charset="0"/>
              </a:rPr>
              <a:t>, leur propre </a:t>
            </a:r>
            <a:r>
              <a:rPr lang="fr-FR" sz="2800" b="1" i="1" dirty="0">
                <a:highlight>
                  <a:srgbClr val="FFFF00"/>
                </a:highlight>
                <a:latin typeface="Calibri" panose="020F0502020204030204" pitchFamily="34" charset="0"/>
                <a:cs typeface="Calibri" panose="020F0502020204030204" pitchFamily="34" charset="0"/>
              </a:rPr>
              <a:t>liberté</a:t>
            </a:r>
            <a:r>
              <a:rPr lang="fr-FR" sz="2800" i="1" dirty="0">
                <a:highlight>
                  <a:srgbClr val="FFFF00"/>
                </a:highlight>
                <a:latin typeface="Calibri" panose="020F0502020204030204" pitchFamily="34" charset="0"/>
                <a:cs typeface="Calibri" panose="020F0502020204030204" pitchFamily="34" charset="0"/>
              </a:rPr>
              <a:t>, pour s’auto-constituer comme </a:t>
            </a:r>
            <a:r>
              <a:rPr lang="fr-FR" sz="2800" b="1" i="1" dirty="0">
                <a:highlight>
                  <a:srgbClr val="FFFF00"/>
                </a:highlight>
                <a:latin typeface="Calibri" panose="020F0502020204030204" pitchFamily="34" charset="0"/>
                <a:cs typeface="Calibri" panose="020F0502020204030204" pitchFamily="34" charset="0"/>
              </a:rPr>
              <a:t>sujet</a:t>
            </a:r>
            <a:r>
              <a:rPr lang="fr-FR" sz="2800" i="1" dirty="0">
                <a:highlight>
                  <a:srgbClr val="FFFF00"/>
                </a:highlight>
                <a:latin typeface="Calibri" panose="020F0502020204030204" pitchFamily="34" charset="0"/>
                <a:cs typeface="Calibri" panose="020F0502020204030204" pitchFamily="34" charset="0"/>
              </a:rPr>
              <a:t> de droit », </a:t>
            </a:r>
            <a:r>
              <a:rPr lang="fr-FR" sz="2800" dirty="0">
                <a:latin typeface="Calibri" panose="020F0502020204030204" pitchFamily="34" charset="0"/>
                <a:cs typeface="Calibri" panose="020F0502020204030204" pitchFamily="34" charset="0"/>
              </a:rPr>
              <a:t>c’est en cela que l’école est consubstantiel de la république. </a:t>
            </a:r>
          </a:p>
        </p:txBody>
      </p:sp>
      <p:sp>
        <p:nvSpPr>
          <p:cNvPr id="3" name="ZoneTexte 2">
            <a:extLst>
              <a:ext uri="{FF2B5EF4-FFF2-40B4-BE49-F238E27FC236}">
                <a16:creationId xmlns:a16="http://schemas.microsoft.com/office/drawing/2014/main" id="{38A1AD30-5313-1A6B-4358-521EDC40355B}"/>
              </a:ext>
            </a:extLst>
          </p:cNvPr>
          <p:cNvSpPr txBox="1"/>
          <p:nvPr/>
        </p:nvSpPr>
        <p:spPr>
          <a:xfrm>
            <a:off x="573437" y="216976"/>
            <a:ext cx="10895309" cy="2062103"/>
          </a:xfrm>
          <a:prstGeom prst="rect">
            <a:avLst/>
          </a:prstGeom>
          <a:noFill/>
        </p:spPr>
        <p:txBody>
          <a:bodyPr wrap="square" rtlCol="0">
            <a:spAutoFit/>
          </a:bodyPr>
          <a:lstStyle/>
          <a:p>
            <a:pPr algn="ctr"/>
            <a:r>
              <a:rPr lang="fr-FR" sz="3200" dirty="0"/>
              <a:t>Alors où aller, pour chercher le sens de l’EPS dans l’école Républicaine et Laïque?</a:t>
            </a:r>
          </a:p>
          <a:p>
            <a:pPr algn="ctr"/>
            <a:endParaRPr lang="fr-FR" sz="3200" dirty="0"/>
          </a:p>
          <a:p>
            <a:pPr algn="ctr"/>
            <a:r>
              <a:rPr lang="fr-FR" sz="3200" dirty="0"/>
              <a:t>Une PISTE:</a:t>
            </a:r>
          </a:p>
        </p:txBody>
      </p:sp>
    </p:spTree>
    <p:extLst>
      <p:ext uri="{BB962C8B-B14F-4D97-AF65-F5344CB8AC3E}">
        <p14:creationId xmlns:p14="http://schemas.microsoft.com/office/powerpoint/2010/main" val="93796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4A2AF9C-FDFF-51F7-96D7-3E7D97E3F3EB}"/>
              </a:ext>
            </a:extLst>
          </p:cNvPr>
          <p:cNvSpPr txBox="1"/>
          <p:nvPr/>
        </p:nvSpPr>
        <p:spPr>
          <a:xfrm>
            <a:off x="406399" y="500250"/>
            <a:ext cx="11367911" cy="5570756"/>
          </a:xfrm>
          <a:prstGeom prst="rect">
            <a:avLst/>
          </a:prstGeom>
          <a:noFill/>
        </p:spPr>
        <p:txBody>
          <a:bodyPr wrap="square">
            <a:spAutoFit/>
          </a:bodyPr>
          <a:lstStyle/>
          <a:p>
            <a:pPr algn="just">
              <a:spcAft>
                <a:spcPts val="1800"/>
              </a:spcAft>
            </a:pPr>
            <a:r>
              <a:rPr lang="fr-FR" sz="2400" dirty="0">
                <a:solidFill>
                  <a:srgbClr val="101517"/>
                </a:solidFill>
                <a:effectLst/>
                <a:latin typeface="Segoe UI" panose="020B0502040204020203" pitchFamily="34" charset="0"/>
                <a:ea typeface="Times New Roman" panose="02020603050405020304" pitchFamily="18" charset="0"/>
              </a:rPr>
              <a:t>Philippe Meirieu numéro 400 de la revue </a:t>
            </a:r>
            <a:r>
              <a:rPr lang="fr-FR" sz="2400" i="1" dirty="0">
                <a:solidFill>
                  <a:srgbClr val="101517"/>
                </a:solidFill>
                <a:effectLst/>
                <a:latin typeface="Segoe UI" panose="020B0502040204020203" pitchFamily="34" charset="0"/>
                <a:ea typeface="Times New Roman" panose="02020603050405020304" pitchFamily="18" charset="0"/>
              </a:rPr>
              <a:t>Éducation Physique &amp; Sport</a:t>
            </a:r>
            <a:r>
              <a:rPr lang="fr-FR" sz="2400" u="sng" dirty="0">
                <a:solidFill>
                  <a:srgbClr val="0675C4"/>
                </a:solidFill>
                <a:effectLst/>
                <a:latin typeface="Segoe UI" panose="020B0502040204020203" pitchFamily="34" charset="0"/>
                <a:ea typeface="Times New Roman" panose="02020603050405020304" pitchFamily="18" charset="0"/>
                <a:hlinkClick r:id="rId2"/>
              </a:rPr>
              <a:t>[1]</a:t>
            </a:r>
            <a:r>
              <a:rPr lang="fr-FR" sz="2400" dirty="0">
                <a:solidFill>
                  <a:srgbClr val="101517"/>
                </a:solidFill>
                <a:effectLst/>
                <a:latin typeface="Segoe UI" panose="020B0502040204020203" pitchFamily="34" charset="0"/>
                <a:ea typeface="Times New Roman" panose="02020603050405020304" pitchFamily="18" charset="0"/>
              </a:rPr>
              <a:t>. </a:t>
            </a:r>
          </a:p>
          <a:p>
            <a:pPr algn="just">
              <a:spcAft>
                <a:spcPts val="1800"/>
              </a:spcAft>
            </a:pPr>
            <a:endParaRPr lang="fr-FR" sz="2400" dirty="0">
              <a:solidFill>
                <a:srgbClr val="101517"/>
              </a:solidFill>
              <a:latin typeface="Segoe UI" panose="020B0502040204020203" pitchFamily="34" charset="0"/>
              <a:ea typeface="Times New Roman" panose="02020603050405020304" pitchFamily="18" charset="0"/>
            </a:endParaRPr>
          </a:p>
          <a:p>
            <a:pPr algn="just">
              <a:spcAft>
                <a:spcPts val="1800"/>
              </a:spcAft>
            </a:pPr>
            <a:r>
              <a:rPr lang="fr-FR" sz="2400" b="1" dirty="0">
                <a:solidFill>
                  <a:schemeClr val="accent1">
                    <a:lumMod val="75000"/>
                  </a:schemeClr>
                </a:solidFill>
                <a:effectLst/>
                <a:latin typeface="Segoe UI" panose="020B0502040204020203" pitchFamily="34" charset="0"/>
                <a:ea typeface="Times New Roman" panose="02020603050405020304" pitchFamily="18" charset="0"/>
              </a:rPr>
              <a:t>« </a:t>
            </a:r>
            <a:r>
              <a:rPr lang="fr-FR" sz="2400" b="1" i="1" dirty="0">
                <a:solidFill>
                  <a:schemeClr val="accent1">
                    <a:lumMod val="75000"/>
                  </a:schemeClr>
                </a:solidFill>
                <a:effectLst/>
                <a:latin typeface="Segoe UI" panose="020B0502040204020203" pitchFamily="34" charset="0"/>
                <a:ea typeface="Times New Roman" panose="02020603050405020304" pitchFamily="18" charset="0"/>
              </a:rPr>
              <a:t>Au regard de ce que je viens de dire, je trouve l'orientation actuelle de l'EPS centrée sur des enjeux sanitaires particulièrement simpliste.</a:t>
            </a:r>
            <a:r>
              <a:rPr lang="fr-FR" sz="2400" i="1" dirty="0">
                <a:solidFill>
                  <a:schemeClr val="accent1">
                    <a:lumMod val="75000"/>
                  </a:schemeClr>
                </a:solidFill>
                <a:effectLst/>
                <a:latin typeface="Segoe UI" panose="020B0502040204020203" pitchFamily="34" charset="0"/>
                <a:ea typeface="Times New Roman" panose="02020603050405020304" pitchFamily="18" charset="0"/>
              </a:rPr>
              <a:t> </a:t>
            </a:r>
          </a:p>
          <a:p>
            <a:pPr algn="just">
              <a:spcAft>
                <a:spcPts val="1800"/>
              </a:spcAft>
            </a:pPr>
            <a:r>
              <a:rPr lang="fr-FR" sz="2000" i="1" dirty="0">
                <a:solidFill>
                  <a:srgbClr val="101517"/>
                </a:solidFill>
                <a:effectLst/>
                <a:latin typeface="Segoe UI" panose="020B0502040204020203" pitchFamily="34" charset="0"/>
                <a:ea typeface="Times New Roman" panose="02020603050405020304" pitchFamily="18" charset="0"/>
              </a:rPr>
              <a:t>Elle s'inscrit d'ailleurs dans un mouvement plus général qui touche toutes les disciplines scolaires </a:t>
            </a:r>
            <a:r>
              <a:rPr lang="fr-FR" sz="2000" b="1" i="1" dirty="0">
                <a:solidFill>
                  <a:srgbClr val="101517"/>
                </a:solidFill>
                <a:effectLst/>
                <a:latin typeface="Segoe UI" panose="020B0502040204020203" pitchFamily="34" charset="0"/>
                <a:ea typeface="Times New Roman" panose="02020603050405020304" pitchFamily="18" charset="0"/>
              </a:rPr>
              <a:t>: </a:t>
            </a:r>
            <a:r>
              <a:rPr lang="fr-FR" sz="2400" b="1" i="1" dirty="0">
                <a:solidFill>
                  <a:schemeClr val="accent1">
                    <a:lumMod val="75000"/>
                  </a:schemeClr>
                </a:solidFill>
                <a:effectLst/>
                <a:latin typeface="Segoe UI" panose="020B0502040204020203" pitchFamily="34" charset="0"/>
                <a:ea typeface="Times New Roman" panose="02020603050405020304" pitchFamily="18" charset="0"/>
              </a:rPr>
              <a:t>faute de réflexion sur les finalités, on se replie sur les utilités.</a:t>
            </a:r>
            <a:r>
              <a:rPr lang="fr-FR" sz="2400" b="1" i="1" dirty="0">
                <a:solidFill>
                  <a:srgbClr val="101517"/>
                </a:solidFill>
                <a:effectLst/>
                <a:latin typeface="Segoe UI" panose="020B0502040204020203" pitchFamily="34" charset="0"/>
                <a:ea typeface="Times New Roman" panose="02020603050405020304" pitchFamily="18" charset="0"/>
              </a:rPr>
              <a:t> </a:t>
            </a:r>
          </a:p>
          <a:p>
            <a:pPr algn="just">
              <a:spcAft>
                <a:spcPts val="1800"/>
              </a:spcAft>
            </a:pPr>
            <a:r>
              <a:rPr lang="fr-FR" sz="2400" b="1" i="1" dirty="0">
                <a:solidFill>
                  <a:schemeClr val="accent1">
                    <a:lumMod val="75000"/>
                  </a:schemeClr>
                </a:solidFill>
                <a:effectLst/>
                <a:latin typeface="Segoe UI" panose="020B0502040204020203" pitchFamily="34" charset="0"/>
                <a:ea typeface="Times New Roman" panose="02020603050405020304" pitchFamily="18" charset="0"/>
              </a:rPr>
              <a:t>Mais les utilités, </a:t>
            </a:r>
            <a:r>
              <a:rPr lang="fr-FR" sz="2000" i="1" dirty="0">
                <a:solidFill>
                  <a:srgbClr val="101517"/>
                </a:solidFill>
                <a:effectLst/>
                <a:latin typeface="Segoe UI" panose="020B0502040204020203" pitchFamily="34" charset="0"/>
                <a:ea typeface="Times New Roman" panose="02020603050405020304" pitchFamily="18" charset="0"/>
              </a:rPr>
              <a:t>aussi intéressantes et légitimes soient-elles, ne renvoient qu'à une recherche empirique à court terme. Elles ne sont pas vraiment mobilisatrices, ni pour les professeurs, ni pour les élèves. Elles peuvent constituer des « objectifs opérationnels », donner lieu à des protocoles standardisés, permettre d'obtenir des comportements normalisés et d'effectuer des évaluations béhavioristes rassurantes... mais elles</a:t>
            </a:r>
            <a:r>
              <a:rPr lang="fr-FR" sz="2400" i="1" dirty="0">
                <a:solidFill>
                  <a:srgbClr val="101517"/>
                </a:solidFill>
                <a:effectLst/>
                <a:latin typeface="Segoe UI" panose="020B0502040204020203" pitchFamily="34" charset="0"/>
                <a:ea typeface="Times New Roman" panose="02020603050405020304" pitchFamily="18" charset="0"/>
              </a:rPr>
              <a:t> </a:t>
            </a:r>
            <a:r>
              <a:rPr lang="fr-FR" sz="2400" b="1" i="1" dirty="0">
                <a:solidFill>
                  <a:schemeClr val="accent1">
                    <a:lumMod val="75000"/>
                  </a:schemeClr>
                </a:solidFill>
                <a:effectLst/>
                <a:latin typeface="Segoe UI" panose="020B0502040204020203" pitchFamily="34" charset="0"/>
                <a:ea typeface="Times New Roman" panose="02020603050405020304" pitchFamily="18" charset="0"/>
              </a:rPr>
              <a:t>ne constituent nullement un « cap » qui permettrait d'inscrire notre action dans un projet sociétal au regard d'enjeux fondamentaux</a:t>
            </a:r>
            <a:r>
              <a:rPr lang="fr-FR" sz="2400" b="1" dirty="0">
                <a:solidFill>
                  <a:schemeClr val="accent1">
                    <a:lumMod val="75000"/>
                  </a:schemeClr>
                </a:solidFill>
                <a:effectLst/>
                <a:latin typeface="Segoe UI" panose="020B0502040204020203" pitchFamily="34" charset="0"/>
                <a:ea typeface="Times New Roman" panose="02020603050405020304" pitchFamily="18" charset="0"/>
              </a:rPr>
              <a:t> ».</a:t>
            </a:r>
            <a:endParaRPr lang="fr-FR" sz="2400" b="1" dirty="0">
              <a:solidFill>
                <a:schemeClr val="accent1">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5915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912B48E-6A92-B65A-9F99-0BE751699761}"/>
              </a:ext>
            </a:extLst>
          </p:cNvPr>
          <p:cNvSpPr txBox="1"/>
          <p:nvPr/>
        </p:nvSpPr>
        <p:spPr>
          <a:xfrm>
            <a:off x="539857" y="2079081"/>
            <a:ext cx="11112285" cy="3477875"/>
          </a:xfrm>
          <a:prstGeom prst="rect">
            <a:avLst/>
          </a:prstGeom>
          <a:noFill/>
        </p:spPr>
        <p:txBody>
          <a:bodyPr wrap="square">
            <a:spAutoFit/>
          </a:bodyPr>
          <a:lstStyle/>
          <a:p>
            <a:pPr algn="ctr"/>
            <a:r>
              <a:rPr lang="fr-FR" sz="3600" dirty="0"/>
              <a:t>Cahier N°18:</a:t>
            </a:r>
          </a:p>
          <a:p>
            <a:pPr algn="ctr"/>
            <a:r>
              <a:rPr lang="fr-FR" sz="3600" dirty="0"/>
              <a:t>Pour le CEDREPS, L’EPS porte </a:t>
            </a:r>
          </a:p>
          <a:p>
            <a:pPr algn="ctr"/>
            <a:r>
              <a:rPr lang="fr-FR" sz="3600" dirty="0"/>
              <a:t> </a:t>
            </a:r>
            <a:r>
              <a:rPr lang="fr-FR" sz="3600" dirty="0">
                <a:solidFill>
                  <a:schemeClr val="accent6">
                    <a:lumMod val="75000"/>
                  </a:schemeClr>
                </a:solidFill>
              </a:rPr>
              <a:t>un projet d’émancipation et de coopération</a:t>
            </a:r>
          </a:p>
          <a:p>
            <a:pPr algn="ctr"/>
            <a:r>
              <a:rPr lang="fr-FR" sz="3600" dirty="0">
                <a:solidFill>
                  <a:schemeClr val="accent6">
                    <a:lumMod val="75000"/>
                  </a:schemeClr>
                </a:solidFill>
              </a:rPr>
              <a:t> </a:t>
            </a:r>
            <a:r>
              <a:rPr lang="fr-FR" sz="3600" dirty="0"/>
              <a:t>lié à </a:t>
            </a:r>
            <a:r>
              <a:rPr lang="fr-FR" sz="3600" dirty="0">
                <a:solidFill>
                  <a:srgbClr val="00B0F0"/>
                </a:solidFill>
              </a:rPr>
              <a:t>l’activité corporelle vue sous 3 dimensions </a:t>
            </a:r>
            <a:r>
              <a:rPr lang="fr-FR" sz="3600" dirty="0"/>
              <a:t>ancré sur </a:t>
            </a:r>
            <a:r>
              <a:rPr lang="fr-FR" sz="3600" dirty="0">
                <a:solidFill>
                  <a:srgbClr val="C00000"/>
                </a:solidFill>
              </a:rPr>
              <a:t>des savoirs issus </a:t>
            </a:r>
          </a:p>
          <a:p>
            <a:pPr algn="ctr"/>
            <a:r>
              <a:rPr lang="fr-FR" sz="3600" dirty="0">
                <a:solidFill>
                  <a:srgbClr val="C00000"/>
                </a:solidFill>
              </a:rPr>
              <a:t>de la </a:t>
            </a:r>
            <a:r>
              <a:rPr lang="fr-FR" sz="4000" dirty="0">
                <a:solidFill>
                  <a:srgbClr val="C00000"/>
                </a:solidFill>
              </a:rPr>
              <a:t>culture</a:t>
            </a:r>
            <a:r>
              <a:rPr lang="fr-FR" sz="3600" dirty="0">
                <a:solidFill>
                  <a:srgbClr val="C00000"/>
                </a:solidFill>
              </a:rPr>
              <a:t> des PPSAD</a:t>
            </a:r>
          </a:p>
        </p:txBody>
      </p:sp>
    </p:spTree>
    <p:extLst>
      <p:ext uri="{BB962C8B-B14F-4D97-AF65-F5344CB8AC3E}">
        <p14:creationId xmlns:p14="http://schemas.microsoft.com/office/powerpoint/2010/main" val="1419043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DBA757-B5E5-2643-5ECB-3D826D6BD2FE}"/>
              </a:ext>
            </a:extLst>
          </p:cNvPr>
          <p:cNvSpPr>
            <a:spLocks noGrp="1"/>
          </p:cNvSpPr>
          <p:nvPr>
            <p:ph type="title"/>
          </p:nvPr>
        </p:nvSpPr>
        <p:spPr>
          <a:xfrm>
            <a:off x="913795" y="96350"/>
            <a:ext cx="10353762" cy="970450"/>
          </a:xfrm>
        </p:spPr>
        <p:txBody>
          <a:bodyPr>
            <a:normAutofit fontScale="90000"/>
          </a:bodyPr>
          <a:lstStyle/>
          <a:p>
            <a:r>
              <a:rPr lang="fr-FR" dirty="0">
                <a:solidFill>
                  <a:schemeClr val="bg1"/>
                </a:solidFill>
              </a:rPr>
              <a:t>Emancipation= liberté = Ecole de la république</a:t>
            </a:r>
            <a:br>
              <a:rPr lang="fr-FR" dirty="0">
                <a:solidFill>
                  <a:schemeClr val="bg1"/>
                </a:solidFill>
              </a:rPr>
            </a:br>
            <a:r>
              <a:rPr lang="fr-FR" dirty="0">
                <a:solidFill>
                  <a:schemeClr val="bg1"/>
                </a:solidFill>
              </a:rPr>
              <a:t> Se libérer de quoi en EPS pour pouvoir agir ?</a:t>
            </a:r>
          </a:p>
        </p:txBody>
      </p:sp>
      <p:sp>
        <p:nvSpPr>
          <p:cNvPr id="3" name="Espace réservé du contenu 2">
            <a:extLst>
              <a:ext uri="{FF2B5EF4-FFF2-40B4-BE49-F238E27FC236}">
                <a16:creationId xmlns:a16="http://schemas.microsoft.com/office/drawing/2014/main" id="{3BB98463-A8BA-2DA6-F570-61E8FBE21AA3}"/>
              </a:ext>
            </a:extLst>
          </p:cNvPr>
          <p:cNvSpPr>
            <a:spLocks noGrp="1"/>
          </p:cNvSpPr>
          <p:nvPr>
            <p:ph idx="1"/>
          </p:nvPr>
        </p:nvSpPr>
        <p:spPr>
          <a:xfrm>
            <a:off x="114005" y="217992"/>
            <a:ext cx="11794435" cy="2428733"/>
          </a:xfrm>
        </p:spPr>
        <p:txBody>
          <a:bodyPr>
            <a:normAutofit lnSpcReduction="10000"/>
          </a:bodyPr>
          <a:lstStyle/>
          <a:p>
            <a:pPr marL="36900" indent="0" algn="ctr">
              <a:buNone/>
            </a:pPr>
            <a:r>
              <a:rPr lang="fr-FR" sz="3200" dirty="0"/>
              <a:t>S’Emanciper, c’est se mettre à distance de déterminismes qui orientent, limitent l’activité corporelle</a:t>
            </a:r>
          </a:p>
          <a:p>
            <a:pPr marL="36900" indent="0" algn="ctr">
              <a:buNone/>
            </a:pPr>
            <a:br>
              <a:rPr lang="fr-FR" sz="3200" dirty="0"/>
            </a:b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Il y a déterminisme en EPS à chaque fois que des actions motrices humaines sont orientées par un ensemble de facteurs qui agissent comme des contraintes et dont la plupart échappent souvent à la conscience des acteurs.</a:t>
            </a:r>
            <a:endParaRPr lang="fr-FR" sz="2400" dirty="0"/>
          </a:p>
        </p:txBody>
      </p:sp>
      <p:sp>
        <p:nvSpPr>
          <p:cNvPr id="5" name="ZoneTexte 4">
            <a:extLst>
              <a:ext uri="{FF2B5EF4-FFF2-40B4-BE49-F238E27FC236}">
                <a16:creationId xmlns:a16="http://schemas.microsoft.com/office/drawing/2014/main" id="{22095F7B-86BD-A400-E962-3B9D077F6F3C}"/>
              </a:ext>
            </a:extLst>
          </p:cNvPr>
          <p:cNvSpPr txBox="1"/>
          <p:nvPr/>
        </p:nvSpPr>
        <p:spPr>
          <a:xfrm>
            <a:off x="114005" y="3846171"/>
            <a:ext cx="2809460" cy="1877437"/>
          </a:xfrm>
          <a:prstGeom prst="rect">
            <a:avLst/>
          </a:prstGeom>
          <a:solidFill>
            <a:schemeClr val="accent5">
              <a:lumMod val="20000"/>
              <a:lumOff val="80000"/>
            </a:schemeClr>
          </a:solidFill>
        </p:spPr>
        <p:txBody>
          <a:bodyPr wrap="square">
            <a:spAutoFit/>
          </a:bodyPr>
          <a:lstStyle/>
          <a:p>
            <a:r>
              <a:rPr lang="fr-FR" sz="2000" b="1" dirty="0">
                <a:solidFill>
                  <a:srgbClr val="000000"/>
                </a:solidFill>
                <a:effectLst/>
                <a:latin typeface="Calibri" panose="020F0502020204030204" pitchFamily="34" charset="0"/>
                <a:ea typeface="Times New Roman" panose="02020603050405020304" pitchFamily="18" charset="0"/>
              </a:rPr>
              <a:t>Des déterminismes moteurs liés au fonctionnement </a:t>
            </a:r>
            <a:r>
              <a:rPr lang="fr-FR" sz="2000" b="1" dirty="0">
                <a:solidFill>
                  <a:srgbClr val="000000"/>
                </a:solidFill>
                <a:latin typeface="Calibri" panose="020F0502020204030204" pitchFamily="34" charset="0"/>
                <a:ea typeface="Times New Roman" panose="02020603050405020304" pitchFamily="18" charset="0"/>
              </a:rPr>
              <a:t> du </a:t>
            </a:r>
            <a:r>
              <a:rPr lang="fr-FR" sz="2000" b="1" dirty="0">
                <a:solidFill>
                  <a:srgbClr val="000000"/>
                </a:solidFill>
                <a:effectLst/>
                <a:latin typeface="Calibri" panose="020F0502020204030204" pitchFamily="34" charset="0"/>
                <a:ea typeface="Times New Roman" panose="02020603050405020304" pitchFamily="18" charset="0"/>
              </a:rPr>
              <a:t>corps, </a:t>
            </a:r>
            <a:r>
              <a:rPr lang="fr-FR" sz="1800" dirty="0">
                <a:solidFill>
                  <a:srgbClr val="000000"/>
                </a:solidFill>
                <a:effectLst/>
                <a:latin typeface="Calibri" panose="020F0502020204030204" pitchFamily="34" charset="0"/>
                <a:ea typeface="Times New Roman" panose="02020603050405020304" pitchFamily="18" charset="0"/>
              </a:rPr>
              <a:t>aux automatismes premiers</a:t>
            </a:r>
          </a:p>
          <a:p>
            <a:endParaRPr lang="fr-FR" dirty="0">
              <a:solidFill>
                <a:srgbClr val="000000"/>
              </a:solidFill>
              <a:latin typeface="Calibri" panose="020F0502020204030204" pitchFamily="34" charset="0"/>
            </a:endParaRPr>
          </a:p>
        </p:txBody>
      </p:sp>
      <p:sp>
        <p:nvSpPr>
          <p:cNvPr id="7" name="ZoneTexte 6">
            <a:extLst>
              <a:ext uri="{FF2B5EF4-FFF2-40B4-BE49-F238E27FC236}">
                <a16:creationId xmlns:a16="http://schemas.microsoft.com/office/drawing/2014/main" id="{D276FF20-20D0-3C9D-4EFA-9660E5110C7F}"/>
              </a:ext>
            </a:extLst>
          </p:cNvPr>
          <p:cNvSpPr txBox="1"/>
          <p:nvPr/>
        </p:nvSpPr>
        <p:spPr>
          <a:xfrm>
            <a:off x="2923465" y="4695570"/>
            <a:ext cx="2809460" cy="1846659"/>
          </a:xfrm>
          <a:prstGeom prst="rect">
            <a:avLst/>
          </a:prstGeom>
          <a:solidFill>
            <a:schemeClr val="accent2">
              <a:lumMod val="20000"/>
              <a:lumOff val="80000"/>
            </a:schemeClr>
          </a:solidFill>
        </p:spPr>
        <p:txBody>
          <a:bodyPr wrap="square">
            <a:spAutoFit/>
          </a:bodyPr>
          <a:lstStyle/>
          <a:p>
            <a:r>
              <a:rPr lang="fr-FR" sz="2000" b="1" dirty="0">
                <a:effectLst/>
                <a:latin typeface="Calibri" panose="020F0502020204030204" pitchFamily="34" charset="0"/>
                <a:ea typeface="Times New Roman" panose="02020603050405020304" pitchFamily="18" charset="0"/>
                <a:cs typeface="Times New Roman" panose="02020603050405020304" pitchFamily="18" charset="0"/>
              </a:rPr>
              <a:t>Des déterminismes sociaux liés aux normes sociales </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qui pèsent sur les corps et fixent les usages et les interactions légitimes des corps dans une société</a:t>
            </a:r>
            <a:r>
              <a:rPr lang="fr-FR" dirty="0">
                <a:latin typeface="Calibri" panose="020F0502020204030204" pitchFamily="34" charset="0"/>
                <a:ea typeface="Times New Roman" panose="02020603050405020304" pitchFamily="18" charset="0"/>
                <a:cs typeface="Times New Roman" panose="02020603050405020304" pitchFamily="18" charset="0"/>
              </a:rPr>
              <a:t>.</a:t>
            </a:r>
          </a:p>
        </p:txBody>
      </p:sp>
      <p:sp>
        <p:nvSpPr>
          <p:cNvPr id="9" name="ZoneTexte 8">
            <a:extLst>
              <a:ext uri="{FF2B5EF4-FFF2-40B4-BE49-F238E27FC236}">
                <a16:creationId xmlns:a16="http://schemas.microsoft.com/office/drawing/2014/main" id="{2625DB6F-688A-DE7F-EE2D-F37172F73E02}"/>
              </a:ext>
            </a:extLst>
          </p:cNvPr>
          <p:cNvSpPr txBox="1"/>
          <p:nvPr/>
        </p:nvSpPr>
        <p:spPr>
          <a:xfrm>
            <a:off x="5815100" y="3846171"/>
            <a:ext cx="3180521" cy="2123658"/>
          </a:xfrm>
          <a:prstGeom prst="rect">
            <a:avLst/>
          </a:prstGeom>
          <a:solidFill>
            <a:schemeClr val="accent1">
              <a:lumMod val="20000"/>
              <a:lumOff val="80000"/>
            </a:schemeClr>
          </a:solidFill>
        </p:spPr>
        <p:txBody>
          <a:bodyPr wrap="square">
            <a:spAutoFit/>
          </a:bodyPr>
          <a:lstStyle/>
          <a:p>
            <a:pPr marL="36900" indent="0">
              <a:buNone/>
            </a:pPr>
            <a:r>
              <a:rPr lang="fr-FR" sz="2000" b="1" dirty="0">
                <a:effectLst/>
                <a:latin typeface="Calibri" panose="020F0502020204030204" pitchFamily="34" charset="0"/>
                <a:ea typeface="Times New Roman" panose="02020603050405020304" pitchFamily="18" charset="0"/>
                <a:cs typeface="Times New Roman" panose="02020603050405020304" pitchFamily="18" charset="0"/>
              </a:rPr>
              <a:t>Des déterminismes liés à des univers imaginaires et symboliques</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qui limitent, orientent les « goûts », les appétences des élèves vers telle ou telle expérience culturelle, PPSAD. </a:t>
            </a:r>
          </a:p>
        </p:txBody>
      </p:sp>
      <p:sp>
        <p:nvSpPr>
          <p:cNvPr id="11" name="ZoneTexte 10">
            <a:extLst>
              <a:ext uri="{FF2B5EF4-FFF2-40B4-BE49-F238E27FC236}">
                <a16:creationId xmlns:a16="http://schemas.microsoft.com/office/drawing/2014/main" id="{67803EEB-CAE1-D884-41BB-2CECE8F9D904}"/>
              </a:ext>
            </a:extLst>
          </p:cNvPr>
          <p:cNvSpPr txBox="1"/>
          <p:nvPr/>
        </p:nvSpPr>
        <p:spPr>
          <a:xfrm>
            <a:off x="8995621" y="3130605"/>
            <a:ext cx="2973811" cy="2923877"/>
          </a:xfrm>
          <a:prstGeom prst="rect">
            <a:avLst/>
          </a:prstGeom>
          <a:solidFill>
            <a:schemeClr val="accent6">
              <a:lumMod val="40000"/>
              <a:lumOff val="60000"/>
            </a:schemeClr>
          </a:solidFill>
        </p:spPr>
        <p:txBody>
          <a:bodyPr wrap="square">
            <a:spAutoFit/>
          </a:bodyPr>
          <a:lstStyle/>
          <a:p>
            <a:r>
              <a:rPr lang="fr-FR" sz="2000" b="1" dirty="0">
                <a:effectLst/>
                <a:latin typeface="Calibri" panose="020F0502020204030204" pitchFamily="34" charset="0"/>
                <a:ea typeface="Times New Roman" panose="02020603050405020304" pitchFamily="18" charset="0"/>
                <a:cs typeface="Times New Roman" panose="02020603050405020304" pitchFamily="18" charset="0"/>
              </a:rPr>
              <a:t>Des déterminismes discursifs </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qui enferment les élèves dans des </a:t>
            </a:r>
            <a:r>
              <a:rPr lang="fr-FR" dirty="0">
                <a:latin typeface="Calibri" panose="020F0502020204030204" pitchFamily="34" charset="0"/>
                <a:ea typeface="Times New Roman" panose="02020603050405020304" pitchFamily="18" charset="0"/>
                <a:cs typeface="Times New Roman" panose="02020603050405020304" pitchFamily="18" charset="0"/>
              </a:rPr>
              <a:t>raisonnements et des interactions </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basées sur </a:t>
            </a:r>
            <a:r>
              <a:rPr lang="fr-FR" dirty="0">
                <a:latin typeface="Calibri" panose="020F0502020204030204" pitchFamily="34" charset="0"/>
                <a:ea typeface="Times New Roman" panose="02020603050405020304" pitchFamily="18" charset="0"/>
                <a:cs typeface="Times New Roman" panose="02020603050405020304" pitchFamily="18" charset="0"/>
              </a:rPr>
              <a:t>l’immédiateté, la spontanéité, sur des évidences trompeuses, sur des formes de pensée magiques et intuitives stériles. </a:t>
            </a:r>
          </a:p>
        </p:txBody>
      </p:sp>
      <p:sp>
        <p:nvSpPr>
          <p:cNvPr id="4" name="ZoneTexte 3">
            <a:extLst>
              <a:ext uri="{FF2B5EF4-FFF2-40B4-BE49-F238E27FC236}">
                <a16:creationId xmlns:a16="http://schemas.microsoft.com/office/drawing/2014/main" id="{FB1A2074-3E43-F00B-A9B8-6FDD05AD6E1F}"/>
              </a:ext>
            </a:extLst>
          </p:cNvPr>
          <p:cNvSpPr txBox="1"/>
          <p:nvPr/>
        </p:nvSpPr>
        <p:spPr>
          <a:xfrm>
            <a:off x="2111022" y="2768367"/>
            <a:ext cx="5734756" cy="461665"/>
          </a:xfrm>
          <a:prstGeom prst="rect">
            <a:avLst/>
          </a:prstGeom>
          <a:solidFill>
            <a:schemeClr val="accent4">
              <a:lumMod val="20000"/>
              <a:lumOff val="80000"/>
            </a:schemeClr>
          </a:solidFill>
        </p:spPr>
        <p:txBody>
          <a:bodyPr wrap="square" rtlCol="0">
            <a:spAutoFit/>
          </a:bodyPr>
          <a:lstStyle/>
          <a:p>
            <a:pPr algn="ctr"/>
            <a:r>
              <a:rPr lang="fr-FR" sz="2400" b="1" dirty="0"/>
              <a:t>De quoi parle t-on?</a:t>
            </a:r>
          </a:p>
        </p:txBody>
      </p:sp>
    </p:spTree>
    <p:extLst>
      <p:ext uri="{BB962C8B-B14F-4D97-AF65-F5344CB8AC3E}">
        <p14:creationId xmlns:p14="http://schemas.microsoft.com/office/powerpoint/2010/main" val="268613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 de texte 9">
            <a:extLst>
              <a:ext uri="{FF2B5EF4-FFF2-40B4-BE49-F238E27FC236}">
                <a16:creationId xmlns:a16="http://schemas.microsoft.com/office/drawing/2014/main" id="{5D70C10B-EEB4-D1FE-3BE8-B65D4B9DA1F0}"/>
              </a:ext>
            </a:extLst>
          </p:cNvPr>
          <p:cNvSpPr txBox="1"/>
          <p:nvPr/>
        </p:nvSpPr>
        <p:spPr>
          <a:xfrm>
            <a:off x="4798893" y="1721606"/>
            <a:ext cx="1806699" cy="398887"/>
          </a:xfrm>
          <a:prstGeom prst="rect">
            <a:avLst/>
          </a:prstGeom>
          <a:solidFill>
            <a:srgbClr val="FFC00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S’émanciper des</a:t>
            </a:r>
            <a:endParaRPr lang="fr-FR"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FR"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Cercle : creux 21">
            <a:extLst>
              <a:ext uri="{FF2B5EF4-FFF2-40B4-BE49-F238E27FC236}">
                <a16:creationId xmlns:a16="http://schemas.microsoft.com/office/drawing/2014/main" id="{070502CA-03A5-C1B9-5E42-CD9B282CADCA}"/>
              </a:ext>
            </a:extLst>
          </p:cNvPr>
          <p:cNvSpPr/>
          <p:nvPr/>
        </p:nvSpPr>
        <p:spPr>
          <a:xfrm>
            <a:off x="2285494" y="2141358"/>
            <a:ext cx="6736256" cy="3648710"/>
          </a:xfrm>
          <a:prstGeom prst="donut">
            <a:avLst>
              <a:gd name="adj" fmla="val 249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5" name="Flèche à trois pointes 15">
            <a:extLst>
              <a:ext uri="{FF2B5EF4-FFF2-40B4-BE49-F238E27FC236}">
                <a16:creationId xmlns:a16="http://schemas.microsoft.com/office/drawing/2014/main" id="{7101F789-DB02-5888-815C-0B395E0F72A8}"/>
              </a:ext>
            </a:extLst>
          </p:cNvPr>
          <p:cNvSpPr/>
          <p:nvPr/>
        </p:nvSpPr>
        <p:spPr>
          <a:xfrm>
            <a:off x="4733943" y="2964356"/>
            <a:ext cx="2038488" cy="1418558"/>
          </a:xfrm>
          <a:prstGeom prst="leftRightUpArrow">
            <a:avLst>
              <a:gd name="adj1" fmla="val 14475"/>
              <a:gd name="adj2" fmla="val 25000"/>
              <a:gd name="adj3" fmla="val 25000"/>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6" name="Bouée 16">
            <a:extLst>
              <a:ext uri="{FF2B5EF4-FFF2-40B4-BE49-F238E27FC236}">
                <a16:creationId xmlns:a16="http://schemas.microsoft.com/office/drawing/2014/main" id="{B1C48F7E-B9CD-7DE3-013B-77C9A7A71347}"/>
              </a:ext>
            </a:extLst>
          </p:cNvPr>
          <p:cNvSpPr/>
          <p:nvPr/>
        </p:nvSpPr>
        <p:spPr>
          <a:xfrm>
            <a:off x="1238783" y="1210664"/>
            <a:ext cx="8829675" cy="5337754"/>
          </a:xfrm>
          <a:prstGeom prst="donut">
            <a:avLst>
              <a:gd name="adj" fmla="val 5527"/>
            </a:avLst>
          </a:prstGeom>
          <a:pattFill prst="dotDmnd">
            <a:fgClr>
              <a:schemeClr val="tx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7" name="ZoneTexte 4">
            <a:extLst>
              <a:ext uri="{FF2B5EF4-FFF2-40B4-BE49-F238E27FC236}">
                <a16:creationId xmlns:a16="http://schemas.microsoft.com/office/drawing/2014/main" id="{7E8DB9B1-275A-BE03-644A-44A9CF753D33}"/>
              </a:ext>
            </a:extLst>
          </p:cNvPr>
          <p:cNvSpPr txBox="1"/>
          <p:nvPr/>
        </p:nvSpPr>
        <p:spPr>
          <a:xfrm>
            <a:off x="4723548" y="2474779"/>
            <a:ext cx="2048883" cy="571216"/>
          </a:xfrm>
          <a:prstGeom prst="rect">
            <a:avLst/>
          </a:prstGeom>
          <a:solidFill>
            <a:schemeClr val="tx1"/>
          </a:solidFill>
        </p:spPr>
        <p:txBody>
          <a:bodyPr wrap="square" rtlCol="0">
            <a:noAutofit/>
          </a:bodyPr>
          <a:lstStyle/>
          <a:p>
            <a:pPr algn="ctr">
              <a:lnSpc>
                <a:spcPct val="115000"/>
              </a:lnSpc>
              <a:spcAft>
                <a:spcPts val="1000"/>
              </a:spcAft>
            </a:pPr>
            <a:r>
              <a:rPr lang="fr-FR" b="1"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CORPS VITAL</a:t>
            </a:r>
            <a:endParaRPr lang="fr-FR"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Flèche vers la droite 21">
            <a:extLst>
              <a:ext uri="{FF2B5EF4-FFF2-40B4-BE49-F238E27FC236}">
                <a16:creationId xmlns:a16="http://schemas.microsoft.com/office/drawing/2014/main" id="{C039A70D-1D73-EC2D-6E30-11DBEADE80D8}"/>
              </a:ext>
            </a:extLst>
          </p:cNvPr>
          <p:cNvSpPr/>
          <p:nvPr/>
        </p:nvSpPr>
        <p:spPr>
          <a:xfrm rot="5400000">
            <a:off x="5114572" y="814083"/>
            <a:ext cx="920584" cy="415468"/>
          </a:xfrm>
          <a:prstGeom prst="rightArrow">
            <a:avLst/>
          </a:prstGeom>
          <a:pattFill prst="dotDmn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9" name="Flèche vers la droite 22">
            <a:extLst>
              <a:ext uri="{FF2B5EF4-FFF2-40B4-BE49-F238E27FC236}">
                <a16:creationId xmlns:a16="http://schemas.microsoft.com/office/drawing/2014/main" id="{70858C98-60D1-4D36-526D-421138111362}"/>
              </a:ext>
            </a:extLst>
          </p:cNvPr>
          <p:cNvSpPr/>
          <p:nvPr/>
        </p:nvSpPr>
        <p:spPr>
          <a:xfrm rot="10800000" flipV="1">
            <a:off x="9035386" y="3621724"/>
            <a:ext cx="871119" cy="462940"/>
          </a:xfrm>
          <a:prstGeom prst="rightArrow">
            <a:avLst/>
          </a:prstGeom>
          <a:pattFill prst="dotDmnd"/>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0" name="ZoneTexte 3">
            <a:extLst>
              <a:ext uri="{FF2B5EF4-FFF2-40B4-BE49-F238E27FC236}">
                <a16:creationId xmlns:a16="http://schemas.microsoft.com/office/drawing/2014/main" id="{79EBAB42-127A-CB07-0C06-27D66DC476C0}"/>
              </a:ext>
            </a:extLst>
          </p:cNvPr>
          <p:cNvSpPr txBox="1"/>
          <p:nvPr/>
        </p:nvSpPr>
        <p:spPr>
          <a:xfrm>
            <a:off x="2865850" y="3477164"/>
            <a:ext cx="1831561" cy="752060"/>
          </a:xfrm>
          <a:prstGeom prst="rect">
            <a:avLst/>
          </a:prstGeom>
          <a:solidFill>
            <a:schemeClr val="tx1"/>
          </a:solidFill>
        </p:spPr>
        <p:txBody>
          <a:bodyPr wrap="square" rtlCol="0">
            <a:noAutofit/>
          </a:bodyPr>
          <a:lstStyle/>
          <a:p>
            <a:pPr algn="ctr">
              <a:lnSpc>
                <a:spcPct val="115000"/>
              </a:lnSpc>
              <a:spcAft>
                <a:spcPts val="1000"/>
              </a:spcAft>
            </a:pPr>
            <a:r>
              <a:rPr lang="fr-FR" b="1"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CORPS SYMBOLIQUE</a:t>
            </a:r>
            <a:endParaRPr lang="fr-FR"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Zone de texte 3">
            <a:extLst>
              <a:ext uri="{FF2B5EF4-FFF2-40B4-BE49-F238E27FC236}">
                <a16:creationId xmlns:a16="http://schemas.microsoft.com/office/drawing/2014/main" id="{7C517B0C-EB40-2AAC-2C5A-3558FDDBF192}"/>
              </a:ext>
            </a:extLst>
          </p:cNvPr>
          <p:cNvSpPr txBox="1"/>
          <p:nvPr/>
        </p:nvSpPr>
        <p:spPr>
          <a:xfrm>
            <a:off x="5279243" y="3535572"/>
            <a:ext cx="991117" cy="75885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400" b="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S</a:t>
            </a:r>
            <a:r>
              <a:rPr lang="fr-FR" sz="1400" b="1"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avoirs issus de la culture</a:t>
            </a:r>
          </a:p>
          <a:p>
            <a:pPr algn="ctr">
              <a:lnSpc>
                <a:spcPct val="115000"/>
              </a:lnSpc>
              <a:spcAft>
                <a:spcPts val="1000"/>
              </a:spcAft>
            </a:pPr>
            <a:endParaRPr lang="fr-FR" sz="1400" b="1"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2" name="Flèche vers la droite 7">
            <a:extLst>
              <a:ext uri="{FF2B5EF4-FFF2-40B4-BE49-F238E27FC236}">
                <a16:creationId xmlns:a16="http://schemas.microsoft.com/office/drawing/2014/main" id="{426C9AF2-35B0-D5F7-4025-9E47AE36828E}"/>
              </a:ext>
            </a:extLst>
          </p:cNvPr>
          <p:cNvSpPr/>
          <p:nvPr/>
        </p:nvSpPr>
        <p:spPr>
          <a:xfrm>
            <a:off x="1478791" y="3631980"/>
            <a:ext cx="784249" cy="462941"/>
          </a:xfrm>
          <a:prstGeom prst="rightArrow">
            <a:avLst>
              <a:gd name="adj1" fmla="val 50000"/>
              <a:gd name="adj2" fmla="val 45969"/>
            </a:avLst>
          </a:prstGeom>
          <a:pattFill prst="dotDmnd"/>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3" name="ZoneTexte 5">
            <a:extLst>
              <a:ext uri="{FF2B5EF4-FFF2-40B4-BE49-F238E27FC236}">
                <a16:creationId xmlns:a16="http://schemas.microsoft.com/office/drawing/2014/main" id="{73ED4914-F459-90A9-B080-BE6D64928DA9}"/>
              </a:ext>
            </a:extLst>
          </p:cNvPr>
          <p:cNvSpPr txBox="1"/>
          <p:nvPr/>
        </p:nvSpPr>
        <p:spPr>
          <a:xfrm>
            <a:off x="6765902" y="3624903"/>
            <a:ext cx="1653038" cy="691925"/>
          </a:xfrm>
          <a:prstGeom prst="rect">
            <a:avLst/>
          </a:prstGeom>
          <a:solidFill>
            <a:schemeClr val="tx1"/>
          </a:solidFill>
        </p:spPr>
        <p:txBody>
          <a:bodyPr wrap="square" rtlCol="0">
            <a:noAutofit/>
          </a:bodyPr>
          <a:lstStyle/>
          <a:p>
            <a:pPr algn="ctr">
              <a:lnSpc>
                <a:spcPct val="115000"/>
              </a:lnSpc>
              <a:spcAft>
                <a:spcPts val="1000"/>
              </a:spcAft>
            </a:pPr>
            <a:r>
              <a:rPr lang="fr-FR" b="1"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CORPS SOCIAL</a:t>
            </a:r>
            <a:endParaRPr lang="fr-FR"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Zone de texte 86">
            <a:extLst>
              <a:ext uri="{FF2B5EF4-FFF2-40B4-BE49-F238E27FC236}">
                <a16:creationId xmlns:a16="http://schemas.microsoft.com/office/drawing/2014/main" id="{682A866F-070A-FF61-6941-AA43FEE409A4}"/>
              </a:ext>
            </a:extLst>
          </p:cNvPr>
          <p:cNvSpPr txBox="1"/>
          <p:nvPr/>
        </p:nvSpPr>
        <p:spPr>
          <a:xfrm rot="2460742">
            <a:off x="7118153" y="2479442"/>
            <a:ext cx="1940560" cy="724468"/>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Déterminismes</a:t>
            </a:r>
            <a:br>
              <a:rPr lang="fr-FR"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fr-FR"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sociaux</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Zone de texte 85">
            <a:extLst>
              <a:ext uri="{FF2B5EF4-FFF2-40B4-BE49-F238E27FC236}">
                <a16:creationId xmlns:a16="http://schemas.microsoft.com/office/drawing/2014/main" id="{8BEDE4CE-4B35-4ABB-76AA-30EB49FC7C66}"/>
              </a:ext>
            </a:extLst>
          </p:cNvPr>
          <p:cNvSpPr txBox="1"/>
          <p:nvPr/>
        </p:nvSpPr>
        <p:spPr>
          <a:xfrm rot="19339918">
            <a:off x="2348197" y="2265699"/>
            <a:ext cx="1806699" cy="701905"/>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déterminismes moteurs</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FR"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Zone de texte 88">
            <a:extLst>
              <a:ext uri="{FF2B5EF4-FFF2-40B4-BE49-F238E27FC236}">
                <a16:creationId xmlns:a16="http://schemas.microsoft.com/office/drawing/2014/main" id="{0AAF5956-773B-F35C-72A2-B554ADCEFE5D}"/>
              </a:ext>
            </a:extLst>
          </p:cNvPr>
          <p:cNvSpPr txBox="1"/>
          <p:nvPr/>
        </p:nvSpPr>
        <p:spPr>
          <a:xfrm rot="1428184">
            <a:off x="2543660" y="4851580"/>
            <a:ext cx="2320723" cy="972922"/>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déterminismes imaginaires et symboliques </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FR"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Zone de texte 89">
            <a:extLst>
              <a:ext uri="{FF2B5EF4-FFF2-40B4-BE49-F238E27FC236}">
                <a16:creationId xmlns:a16="http://schemas.microsoft.com/office/drawing/2014/main" id="{7FE7BAD0-5439-C193-410B-609DAA770C1F}"/>
              </a:ext>
            </a:extLst>
          </p:cNvPr>
          <p:cNvSpPr txBox="1"/>
          <p:nvPr/>
        </p:nvSpPr>
        <p:spPr>
          <a:xfrm rot="20379669">
            <a:off x="6455055" y="4951571"/>
            <a:ext cx="1981441" cy="745357"/>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b="1" dirty="0">
                <a:effectLst/>
                <a:latin typeface="Calibri" panose="020F0502020204030204" pitchFamily="34" charset="0"/>
                <a:ea typeface="Times New Roman" panose="02020603050405020304" pitchFamily="18" charset="0"/>
                <a:cs typeface="Times New Roman" panose="02020603050405020304" pitchFamily="18" charset="0"/>
              </a:rPr>
              <a:t>déterminismes discursifs</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Zone de texte 9">
            <a:extLst>
              <a:ext uri="{FF2B5EF4-FFF2-40B4-BE49-F238E27FC236}">
                <a16:creationId xmlns:a16="http://schemas.microsoft.com/office/drawing/2014/main" id="{2B7C34C0-6DCB-3C4B-6459-73F7C3C7FF39}"/>
              </a:ext>
            </a:extLst>
          </p:cNvPr>
          <p:cNvSpPr txBox="1"/>
          <p:nvPr/>
        </p:nvSpPr>
        <p:spPr>
          <a:xfrm>
            <a:off x="728878" y="71948"/>
            <a:ext cx="10469833" cy="51221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Quels ENJEUX POLITIQUES PROPRES A L’EPS?</a:t>
            </a:r>
          </a:p>
        </p:txBody>
      </p:sp>
      <p:sp>
        <p:nvSpPr>
          <p:cNvPr id="4" name="ZoneTexte 3">
            <a:extLst>
              <a:ext uri="{FF2B5EF4-FFF2-40B4-BE49-F238E27FC236}">
                <a16:creationId xmlns:a16="http://schemas.microsoft.com/office/drawing/2014/main" id="{551C07DB-7828-C77E-C470-2AC92CEB32D0}"/>
              </a:ext>
            </a:extLst>
          </p:cNvPr>
          <p:cNvSpPr txBox="1"/>
          <p:nvPr/>
        </p:nvSpPr>
        <p:spPr>
          <a:xfrm>
            <a:off x="13497339" y="974035"/>
            <a:ext cx="184731" cy="369332"/>
          </a:xfrm>
          <a:prstGeom prst="rect">
            <a:avLst/>
          </a:prstGeom>
          <a:noFill/>
        </p:spPr>
        <p:txBody>
          <a:bodyPr wrap="none" rtlCol="0">
            <a:spAutoFit/>
          </a:bodyPr>
          <a:lstStyle/>
          <a:p>
            <a:endParaRPr lang="fr-FR" dirty="0"/>
          </a:p>
        </p:txBody>
      </p:sp>
      <p:sp>
        <p:nvSpPr>
          <p:cNvPr id="5" name="ZoneTexte 4">
            <a:extLst>
              <a:ext uri="{FF2B5EF4-FFF2-40B4-BE49-F238E27FC236}">
                <a16:creationId xmlns:a16="http://schemas.microsoft.com/office/drawing/2014/main" id="{879A3808-9B25-6ACA-657D-07FE2B17F5EB}"/>
              </a:ext>
            </a:extLst>
          </p:cNvPr>
          <p:cNvSpPr txBox="1"/>
          <p:nvPr/>
        </p:nvSpPr>
        <p:spPr>
          <a:xfrm>
            <a:off x="4657596" y="4327213"/>
            <a:ext cx="2089291" cy="738664"/>
          </a:xfrm>
          <a:prstGeom prst="rect">
            <a:avLst/>
          </a:prstGeom>
          <a:solidFill>
            <a:schemeClr val="tx1">
              <a:lumMod val="95000"/>
            </a:schemeClr>
          </a:solidFill>
        </p:spPr>
        <p:txBody>
          <a:bodyPr wrap="square" rtlCol="0">
            <a:spAutoFit/>
          </a:bodyPr>
          <a:lstStyle/>
          <a:p>
            <a:pPr algn="ctr"/>
            <a:r>
              <a:rPr lang="fr-FR" sz="1400" dirty="0">
                <a:solidFill>
                  <a:schemeClr val="bg1"/>
                </a:solidFill>
              </a:rPr>
              <a:t>Pour prendre en compte l’activité corporelle  selon 3 dimensions</a:t>
            </a:r>
          </a:p>
        </p:txBody>
      </p:sp>
      <p:sp>
        <p:nvSpPr>
          <p:cNvPr id="2" name="ZoneTexte 1">
            <a:extLst>
              <a:ext uri="{FF2B5EF4-FFF2-40B4-BE49-F238E27FC236}">
                <a16:creationId xmlns:a16="http://schemas.microsoft.com/office/drawing/2014/main" id="{AE277B7B-9467-2F69-13C3-4E7704FB4C9F}"/>
              </a:ext>
            </a:extLst>
          </p:cNvPr>
          <p:cNvSpPr txBox="1"/>
          <p:nvPr/>
        </p:nvSpPr>
        <p:spPr>
          <a:xfrm>
            <a:off x="4524605" y="6373595"/>
            <a:ext cx="2515986" cy="369332"/>
          </a:xfrm>
          <a:prstGeom prst="rect">
            <a:avLst/>
          </a:prstGeom>
          <a:solidFill>
            <a:schemeClr val="bg2"/>
          </a:solidFill>
        </p:spPr>
        <p:txBody>
          <a:bodyPr wrap="square" rtlCol="0">
            <a:spAutoFit/>
          </a:bodyPr>
          <a:lstStyle/>
          <a:p>
            <a:pPr algn="ctr"/>
            <a:r>
              <a:rPr lang="fr-FR" b="1" dirty="0"/>
              <a:t>Principe de LAÏCITE</a:t>
            </a:r>
          </a:p>
        </p:txBody>
      </p:sp>
      <p:sp>
        <p:nvSpPr>
          <p:cNvPr id="8" name="ZoneTexte 7">
            <a:extLst>
              <a:ext uri="{FF2B5EF4-FFF2-40B4-BE49-F238E27FC236}">
                <a16:creationId xmlns:a16="http://schemas.microsoft.com/office/drawing/2014/main" id="{B222C51B-508F-BB57-F1A1-E239849C491B}"/>
              </a:ext>
            </a:extLst>
          </p:cNvPr>
          <p:cNvSpPr txBox="1"/>
          <p:nvPr/>
        </p:nvSpPr>
        <p:spPr>
          <a:xfrm>
            <a:off x="9203704" y="3477164"/>
            <a:ext cx="2416158" cy="369332"/>
          </a:xfrm>
          <a:prstGeom prst="rect">
            <a:avLst/>
          </a:prstGeom>
          <a:solidFill>
            <a:schemeClr val="bg2"/>
          </a:solidFill>
        </p:spPr>
        <p:txBody>
          <a:bodyPr wrap="square" rtlCol="0">
            <a:spAutoFit/>
          </a:bodyPr>
          <a:lstStyle/>
          <a:p>
            <a:r>
              <a:rPr lang="fr-FR" b="1" dirty="0"/>
              <a:t>Solidarité/coopération</a:t>
            </a:r>
          </a:p>
        </p:txBody>
      </p:sp>
      <p:sp>
        <p:nvSpPr>
          <p:cNvPr id="9" name="ZoneTexte 8">
            <a:extLst>
              <a:ext uri="{FF2B5EF4-FFF2-40B4-BE49-F238E27FC236}">
                <a16:creationId xmlns:a16="http://schemas.microsoft.com/office/drawing/2014/main" id="{051D0A69-7D5C-A373-183B-E6D3BCC2A1B7}"/>
              </a:ext>
            </a:extLst>
          </p:cNvPr>
          <p:cNvSpPr txBox="1"/>
          <p:nvPr/>
        </p:nvSpPr>
        <p:spPr>
          <a:xfrm>
            <a:off x="572138" y="3446477"/>
            <a:ext cx="1516964" cy="369332"/>
          </a:xfrm>
          <a:prstGeom prst="rect">
            <a:avLst/>
          </a:prstGeom>
          <a:solidFill>
            <a:schemeClr val="bg2"/>
          </a:solidFill>
        </p:spPr>
        <p:txBody>
          <a:bodyPr wrap="square" rtlCol="0">
            <a:spAutoFit/>
          </a:bodyPr>
          <a:lstStyle/>
          <a:p>
            <a:pPr algn="ctr"/>
            <a:r>
              <a:rPr lang="fr-FR" b="1" dirty="0"/>
              <a:t>Egalité</a:t>
            </a:r>
          </a:p>
        </p:txBody>
      </p:sp>
      <p:sp>
        <p:nvSpPr>
          <p:cNvPr id="6" name="ZoneTexte 5">
            <a:extLst>
              <a:ext uri="{FF2B5EF4-FFF2-40B4-BE49-F238E27FC236}">
                <a16:creationId xmlns:a16="http://schemas.microsoft.com/office/drawing/2014/main" id="{71C07518-F9FE-E61F-F4AF-9CB747A53207}"/>
              </a:ext>
            </a:extLst>
          </p:cNvPr>
          <p:cNvSpPr txBox="1"/>
          <p:nvPr/>
        </p:nvSpPr>
        <p:spPr>
          <a:xfrm>
            <a:off x="9869975" y="812800"/>
            <a:ext cx="2028514" cy="1569660"/>
          </a:xfrm>
          <a:prstGeom prst="rect">
            <a:avLst/>
          </a:prstGeom>
          <a:solidFill>
            <a:schemeClr val="accent4">
              <a:lumMod val="20000"/>
              <a:lumOff val="80000"/>
            </a:schemeClr>
          </a:solidFill>
        </p:spPr>
        <p:txBody>
          <a:bodyPr wrap="square" rtlCol="0">
            <a:spAutoFit/>
          </a:bodyPr>
          <a:lstStyle/>
          <a:p>
            <a:pPr algn="ctr"/>
            <a:r>
              <a:rPr lang="fr-FR" sz="2400" b="1" dirty="0"/>
              <a:t>Pour faire Adhérer à </a:t>
            </a:r>
          </a:p>
          <a:p>
            <a:pPr algn="ctr"/>
            <a:r>
              <a:rPr lang="fr-FR" sz="2400" b="1" dirty="0"/>
              <a:t>3 valeurs et à un principe</a:t>
            </a:r>
          </a:p>
        </p:txBody>
      </p:sp>
      <p:sp>
        <p:nvSpPr>
          <p:cNvPr id="7" name="ZoneTexte 6">
            <a:extLst>
              <a:ext uri="{FF2B5EF4-FFF2-40B4-BE49-F238E27FC236}">
                <a16:creationId xmlns:a16="http://schemas.microsoft.com/office/drawing/2014/main" id="{DA42A4FE-8F81-40DA-C23B-9788CDA0A1DC}"/>
              </a:ext>
            </a:extLst>
          </p:cNvPr>
          <p:cNvSpPr txBox="1"/>
          <p:nvPr/>
        </p:nvSpPr>
        <p:spPr>
          <a:xfrm>
            <a:off x="4657596" y="968676"/>
            <a:ext cx="1516964" cy="369332"/>
          </a:xfrm>
          <a:prstGeom prst="rect">
            <a:avLst/>
          </a:prstGeom>
          <a:solidFill>
            <a:schemeClr val="bg2"/>
          </a:solidFill>
        </p:spPr>
        <p:txBody>
          <a:bodyPr wrap="square" rtlCol="0">
            <a:spAutoFit/>
          </a:bodyPr>
          <a:lstStyle/>
          <a:p>
            <a:pPr algn="ctr"/>
            <a:r>
              <a:rPr lang="fr-FR" b="1" dirty="0"/>
              <a:t>Liberté</a:t>
            </a:r>
          </a:p>
        </p:txBody>
      </p:sp>
    </p:spTree>
    <p:extLst>
      <p:ext uri="{BB962C8B-B14F-4D97-AF65-F5344CB8AC3E}">
        <p14:creationId xmlns:p14="http://schemas.microsoft.com/office/powerpoint/2010/main" val="245690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6" grpId="0" animBg="1"/>
      <p:bldP spid="27" grpId="0" animBg="1"/>
      <p:bldP spid="28" grpId="0" animBg="1"/>
      <p:bldP spid="29" grpId="0" animBg="1"/>
      <p:bldP spid="30" grpId="0" animBg="1"/>
      <p:bldP spid="32" grpId="0" animBg="1"/>
      <p:bldP spid="33" grpId="0" animBg="1"/>
      <p:bldP spid="18" grpId="0" animBg="1"/>
      <p:bldP spid="19" grpId="0" animBg="1"/>
      <p:bldP spid="20" grpId="0" animBg="1"/>
      <p:bldP spid="21" grpId="0" animBg="1"/>
      <p:bldP spid="3" grpId="0" animBg="1"/>
      <p:bldP spid="5" grpId="0" animBg="1"/>
      <p:bldP spid="2" grpId="0" animBg="1"/>
      <p:bldP spid="8" grpId="0" animBg="1"/>
      <p:bldP spid="9" grpId="0" animBg="1"/>
      <p:bldP spid="6" grpId="0" animBg="1"/>
      <p:bldP spid="7" grpId="0" animBg="1"/>
      <p:bldP spid="7"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A245CB81-26AA-2957-57DE-155E8AD6E79F}"/>
              </a:ext>
            </a:extLst>
          </p:cNvPr>
          <p:cNvGraphicFramePr/>
          <p:nvPr>
            <p:extLst>
              <p:ext uri="{D42A27DB-BD31-4B8C-83A1-F6EECF244321}">
                <p14:modId xmlns:p14="http://schemas.microsoft.com/office/powerpoint/2010/main" val="2939275231"/>
              </p:ext>
            </p:extLst>
          </p:nvPr>
        </p:nvGraphicFramePr>
        <p:xfrm>
          <a:off x="401236" y="658879"/>
          <a:ext cx="11737868" cy="1725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e 3">
            <a:extLst>
              <a:ext uri="{FF2B5EF4-FFF2-40B4-BE49-F238E27FC236}">
                <a16:creationId xmlns:a16="http://schemas.microsoft.com/office/drawing/2014/main" id="{B358D45E-5C53-570B-62A4-295F9D54F9C5}"/>
              </a:ext>
            </a:extLst>
          </p:cNvPr>
          <p:cNvGraphicFramePr/>
          <p:nvPr>
            <p:extLst>
              <p:ext uri="{D42A27DB-BD31-4B8C-83A1-F6EECF244321}">
                <p14:modId xmlns:p14="http://schemas.microsoft.com/office/powerpoint/2010/main" val="1525348137"/>
              </p:ext>
            </p:extLst>
          </p:nvPr>
        </p:nvGraphicFramePr>
        <p:xfrm>
          <a:off x="579617" y="2293054"/>
          <a:ext cx="11032761" cy="17838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me 5">
            <a:extLst>
              <a:ext uri="{FF2B5EF4-FFF2-40B4-BE49-F238E27FC236}">
                <a16:creationId xmlns:a16="http://schemas.microsoft.com/office/drawing/2014/main" id="{C9D846F1-8DD2-A7F1-7D57-6A9DB1EFCDF8}"/>
              </a:ext>
            </a:extLst>
          </p:cNvPr>
          <p:cNvGraphicFramePr/>
          <p:nvPr>
            <p:extLst>
              <p:ext uri="{D42A27DB-BD31-4B8C-83A1-F6EECF244321}">
                <p14:modId xmlns:p14="http://schemas.microsoft.com/office/powerpoint/2010/main" val="2435872293"/>
              </p:ext>
            </p:extLst>
          </p:nvPr>
        </p:nvGraphicFramePr>
        <p:xfrm>
          <a:off x="282470" y="3849881"/>
          <a:ext cx="11627053" cy="22302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ZoneTexte 7">
            <a:extLst>
              <a:ext uri="{FF2B5EF4-FFF2-40B4-BE49-F238E27FC236}">
                <a16:creationId xmlns:a16="http://schemas.microsoft.com/office/drawing/2014/main" id="{4587B444-DF18-DACD-C05F-25B1F7A07232}"/>
              </a:ext>
            </a:extLst>
          </p:cNvPr>
          <p:cNvSpPr txBox="1"/>
          <p:nvPr/>
        </p:nvSpPr>
        <p:spPr>
          <a:xfrm>
            <a:off x="1166948" y="0"/>
            <a:ext cx="10206445" cy="523220"/>
          </a:xfrm>
          <a:prstGeom prst="rect">
            <a:avLst/>
          </a:prstGeom>
          <a:noFill/>
        </p:spPr>
        <p:txBody>
          <a:bodyPr wrap="square" rtlCol="0">
            <a:spAutoFit/>
          </a:bodyPr>
          <a:lstStyle/>
          <a:p>
            <a:pPr algn="ctr"/>
            <a:r>
              <a:rPr lang="fr-FR" sz="2800" dirty="0"/>
              <a:t>L’activité corporelle vue sous 3 dimensions</a:t>
            </a:r>
          </a:p>
        </p:txBody>
      </p:sp>
    </p:spTree>
    <p:extLst>
      <p:ext uri="{BB962C8B-B14F-4D97-AF65-F5344CB8AC3E}">
        <p14:creationId xmlns:p14="http://schemas.microsoft.com/office/powerpoint/2010/main" val="64174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4" grpId="0">
        <p:bldAsOne/>
      </p:bldGraphic>
      <p:bldGraphic spid="6"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8B2F83B-F404-C6CE-01BE-3316FC50FD31}"/>
              </a:ext>
            </a:extLst>
          </p:cNvPr>
          <p:cNvSpPr txBox="1"/>
          <p:nvPr/>
        </p:nvSpPr>
        <p:spPr>
          <a:xfrm>
            <a:off x="2712203" y="2433234"/>
            <a:ext cx="7547675" cy="1323439"/>
          </a:xfrm>
          <a:prstGeom prst="rect">
            <a:avLst/>
          </a:prstGeom>
          <a:noFill/>
        </p:spPr>
        <p:txBody>
          <a:bodyPr wrap="square" rtlCol="0">
            <a:spAutoFit/>
          </a:bodyPr>
          <a:lstStyle/>
          <a:p>
            <a:pPr algn="ctr"/>
            <a:r>
              <a:rPr lang="fr-FR" sz="8000" dirty="0"/>
              <a:t>MERCI</a:t>
            </a:r>
          </a:p>
        </p:txBody>
      </p:sp>
    </p:spTree>
    <p:extLst>
      <p:ext uri="{BB962C8B-B14F-4D97-AF65-F5344CB8AC3E}">
        <p14:creationId xmlns:p14="http://schemas.microsoft.com/office/powerpoint/2010/main" val="320124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oneTexte 1">
            <a:extLst>
              <a:ext uri="{FF2B5EF4-FFF2-40B4-BE49-F238E27FC236}">
                <a16:creationId xmlns:a16="http://schemas.microsoft.com/office/drawing/2014/main" id="{2B31C844-EFDC-D77D-11D8-B20317F4AF18}"/>
              </a:ext>
            </a:extLst>
          </p:cNvPr>
          <p:cNvSpPr txBox="1">
            <a:spLocks noChangeArrowheads="1"/>
          </p:cNvSpPr>
          <p:nvPr/>
        </p:nvSpPr>
        <p:spPr bwMode="auto">
          <a:xfrm>
            <a:off x="6799263" y="1499523"/>
            <a:ext cx="3862641" cy="1200329"/>
          </a:xfrm>
          <a:prstGeom prst="rect">
            <a:avLst/>
          </a:prstGeom>
          <a:solidFill>
            <a:schemeClr val="bg2">
              <a:lumMod val="20000"/>
              <a:lumOff val="80000"/>
            </a:schemeClr>
          </a:solidFill>
          <a:ln>
            <a:noFill/>
          </a:ln>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fr-FR" altLang="fr-FR" sz="1800" dirty="0"/>
              <a:t>Le groupe spirale: les APSA sont définis à partir d’enjeux de formation et de problèmes fondamentaux</a:t>
            </a:r>
          </a:p>
        </p:txBody>
      </p:sp>
      <p:sp>
        <p:nvSpPr>
          <p:cNvPr id="46083" name="ZoneTexte 2">
            <a:extLst>
              <a:ext uri="{FF2B5EF4-FFF2-40B4-BE49-F238E27FC236}">
                <a16:creationId xmlns:a16="http://schemas.microsoft.com/office/drawing/2014/main" id="{D99CD050-759F-B279-3139-1A28A20D18C2}"/>
              </a:ext>
            </a:extLst>
          </p:cNvPr>
          <p:cNvSpPr txBox="1">
            <a:spLocks noChangeArrowheads="1"/>
          </p:cNvSpPr>
          <p:nvPr/>
        </p:nvSpPr>
        <p:spPr bwMode="auto">
          <a:xfrm>
            <a:off x="434663" y="1706181"/>
            <a:ext cx="3396073" cy="1200329"/>
          </a:xfrm>
          <a:prstGeom prst="rect">
            <a:avLst/>
          </a:prstGeom>
          <a:solidFill>
            <a:schemeClr val="bg2"/>
          </a:solidFill>
          <a:ln>
            <a:noFill/>
          </a:ln>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fr-FR" altLang="fr-FR" sz="1800" dirty="0"/>
              <a:t>Pierre Parlebas tentera définir les APSA et leur trace culturelle à travers la notion de logique interne </a:t>
            </a:r>
          </a:p>
        </p:txBody>
      </p:sp>
      <p:sp>
        <p:nvSpPr>
          <p:cNvPr id="34820" name="ZoneTexte 3">
            <a:extLst>
              <a:ext uri="{FF2B5EF4-FFF2-40B4-BE49-F238E27FC236}">
                <a16:creationId xmlns:a16="http://schemas.microsoft.com/office/drawing/2014/main" id="{31D7F052-E7EC-E896-4E86-71678E8F31C8}"/>
              </a:ext>
            </a:extLst>
          </p:cNvPr>
          <p:cNvSpPr txBox="1">
            <a:spLocks noChangeArrowheads="1"/>
          </p:cNvSpPr>
          <p:nvPr/>
        </p:nvSpPr>
        <p:spPr bwMode="auto">
          <a:xfrm>
            <a:off x="4592591" y="2780834"/>
            <a:ext cx="4742602" cy="646331"/>
          </a:xfrm>
          <a:prstGeom prst="rect">
            <a:avLst/>
          </a:prstGeom>
          <a:solidFill>
            <a:srgbClr val="E3FF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dirty="0"/>
              <a:t>Paul </a:t>
            </a:r>
            <a:r>
              <a:rPr lang="fr-FR" altLang="fr-FR" sz="1800" dirty="0" err="1"/>
              <a:t>Goirand</a:t>
            </a:r>
            <a:r>
              <a:rPr lang="fr-FR" altLang="fr-FR" sz="1800" dirty="0"/>
              <a:t> cherchera a définir des traits fondamentaux pour chaque APSA</a:t>
            </a:r>
          </a:p>
        </p:txBody>
      </p:sp>
      <p:sp>
        <p:nvSpPr>
          <p:cNvPr id="34821" name="ZoneTexte 4">
            <a:extLst>
              <a:ext uri="{FF2B5EF4-FFF2-40B4-BE49-F238E27FC236}">
                <a16:creationId xmlns:a16="http://schemas.microsoft.com/office/drawing/2014/main" id="{84320B97-89B1-B2A7-0A84-DD12C5C871E1}"/>
              </a:ext>
            </a:extLst>
          </p:cNvPr>
          <p:cNvSpPr txBox="1">
            <a:spLocks noChangeArrowheads="1"/>
          </p:cNvSpPr>
          <p:nvPr/>
        </p:nvSpPr>
        <p:spPr bwMode="auto">
          <a:xfrm>
            <a:off x="434663" y="5035003"/>
            <a:ext cx="7921625" cy="1200329"/>
          </a:xfrm>
          <a:prstGeom prst="rect">
            <a:avLst/>
          </a:prstGeom>
          <a:solidFill>
            <a:srgbClr val="3AFF9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dirty="0"/>
              <a:t>Le CEDREPS va s’interroger sur ce qui est culturel dans une APSA en décrétant en s’interrogeant sur le fond et la forme des ASPSA: « révérence ou référence », </a:t>
            </a:r>
            <a:r>
              <a:rPr lang="fr-FR" altLang="fr-FR" sz="1800" b="1" dirty="0"/>
              <a:t>en se centrant sur l’activité adaptative</a:t>
            </a:r>
            <a:r>
              <a:rPr lang="fr-FR" altLang="fr-FR" sz="1800" dirty="0"/>
              <a:t>: pensez le nageur plutôt que la natation pour définir un fonds culturel</a:t>
            </a:r>
          </a:p>
        </p:txBody>
      </p:sp>
      <p:sp>
        <p:nvSpPr>
          <p:cNvPr id="34822" name="ZoneTexte 5">
            <a:extLst>
              <a:ext uri="{FF2B5EF4-FFF2-40B4-BE49-F238E27FC236}">
                <a16:creationId xmlns:a16="http://schemas.microsoft.com/office/drawing/2014/main" id="{53C350B6-0825-845F-E079-A5813B062142}"/>
              </a:ext>
            </a:extLst>
          </p:cNvPr>
          <p:cNvSpPr txBox="1">
            <a:spLocks noChangeArrowheads="1"/>
          </p:cNvSpPr>
          <p:nvPr/>
        </p:nvSpPr>
        <p:spPr bwMode="auto">
          <a:xfrm>
            <a:off x="3251203" y="1138032"/>
            <a:ext cx="4082473" cy="369332"/>
          </a:xfrm>
          <a:prstGeom prst="rect">
            <a:avLst/>
          </a:prstGeom>
          <a:solidFill>
            <a:srgbClr val="DCF28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dirty="0"/>
              <a:t> René </a:t>
            </a:r>
            <a:r>
              <a:rPr lang="fr-FR" altLang="fr-FR" sz="1800" dirty="0" err="1"/>
              <a:t>Garassino</a:t>
            </a:r>
            <a:r>
              <a:rPr lang="fr-FR" altLang="fr-FR" sz="1800" dirty="0"/>
              <a:t> : la notion d’essence </a:t>
            </a:r>
          </a:p>
        </p:txBody>
      </p:sp>
      <p:sp>
        <p:nvSpPr>
          <p:cNvPr id="34823" name="ZoneTexte 6">
            <a:extLst>
              <a:ext uri="{FF2B5EF4-FFF2-40B4-BE49-F238E27FC236}">
                <a16:creationId xmlns:a16="http://schemas.microsoft.com/office/drawing/2014/main" id="{5001AE02-FCC3-C648-C959-3B54E0E417B1}"/>
              </a:ext>
            </a:extLst>
          </p:cNvPr>
          <p:cNvSpPr txBox="1">
            <a:spLocks noChangeArrowheads="1"/>
          </p:cNvSpPr>
          <p:nvPr/>
        </p:nvSpPr>
        <p:spPr bwMode="auto">
          <a:xfrm>
            <a:off x="436992" y="3093593"/>
            <a:ext cx="3730013" cy="1754326"/>
          </a:xfrm>
          <a:prstGeom prst="rect">
            <a:avLst/>
          </a:prstGeom>
          <a:solidFill>
            <a:srgbClr val="FFA3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dirty="0" err="1"/>
              <a:t>M.Delaunay</a:t>
            </a:r>
            <a:r>
              <a:rPr lang="fr-FR" altLang="fr-FR" sz="1800" dirty="0"/>
              <a:t> et les équipes Nantaises vont chercher à dégager des principes pour </a:t>
            </a:r>
            <a:r>
              <a:rPr lang="fr-FR" altLang="fr-FR" sz="1800" dirty="0" err="1"/>
              <a:t>catactériser</a:t>
            </a:r>
            <a:r>
              <a:rPr lang="fr-FR" altLang="fr-FR" sz="1800" dirty="0"/>
              <a:t> les APSA au-delà des formes de pratiques sociales </a:t>
            </a:r>
            <a:r>
              <a:rPr lang="is-IS" altLang="fr-FR" sz="1800" dirty="0"/>
              <a:t>…......</a:t>
            </a:r>
            <a:endParaRPr lang="fr-FR" altLang="fr-FR" sz="1800" dirty="0"/>
          </a:p>
        </p:txBody>
      </p:sp>
      <p:sp>
        <p:nvSpPr>
          <p:cNvPr id="2" name="ZoneTexte 1">
            <a:extLst>
              <a:ext uri="{FF2B5EF4-FFF2-40B4-BE49-F238E27FC236}">
                <a16:creationId xmlns:a16="http://schemas.microsoft.com/office/drawing/2014/main" id="{B99036B3-312D-22B7-1508-196DEBDF2717}"/>
              </a:ext>
            </a:extLst>
          </p:cNvPr>
          <p:cNvSpPr txBox="1"/>
          <p:nvPr/>
        </p:nvSpPr>
        <p:spPr>
          <a:xfrm>
            <a:off x="5826391" y="3723252"/>
            <a:ext cx="5928617" cy="1015663"/>
          </a:xfrm>
          <a:prstGeom prst="rect">
            <a:avLst/>
          </a:prstGeom>
          <a:solidFill>
            <a:schemeClr val="bg2"/>
          </a:solidFill>
        </p:spPr>
        <p:txBody>
          <a:bodyPr wrap="square" rtlCol="0">
            <a:spAutoFit/>
          </a:bodyPr>
          <a:lstStyle/>
          <a:p>
            <a:r>
              <a:rPr lang="fr-FR" sz="2000" dirty="0"/>
              <a:t>Le SNEP appréhende ce culturel en considérant les APSA comme des « œuvres »,  un patrimoine à transmettre</a:t>
            </a:r>
          </a:p>
        </p:txBody>
      </p:sp>
      <p:sp>
        <p:nvSpPr>
          <p:cNvPr id="5" name="ZoneTexte 4">
            <a:extLst>
              <a:ext uri="{FF2B5EF4-FFF2-40B4-BE49-F238E27FC236}">
                <a16:creationId xmlns:a16="http://schemas.microsoft.com/office/drawing/2014/main" id="{C240023A-9BF6-47A1-B573-BD5F52590C7B}"/>
              </a:ext>
            </a:extLst>
          </p:cNvPr>
          <p:cNvSpPr txBox="1"/>
          <p:nvPr/>
        </p:nvSpPr>
        <p:spPr>
          <a:xfrm>
            <a:off x="2630184" y="6277946"/>
            <a:ext cx="8835776" cy="369332"/>
          </a:xfrm>
          <a:prstGeom prst="rect">
            <a:avLst/>
          </a:prstGeom>
          <a:solidFill>
            <a:schemeClr val="accent2">
              <a:lumMod val="20000"/>
              <a:lumOff val="80000"/>
            </a:schemeClr>
          </a:solidFill>
        </p:spPr>
        <p:txBody>
          <a:bodyPr wrap="square" rtlCol="0">
            <a:spAutoFit/>
          </a:bodyPr>
          <a:lstStyle/>
          <a:p>
            <a:r>
              <a:rPr lang="fr-FR" dirty="0"/>
              <a:t>Aujourd’hui, Même les programmes en parlent !!!!!</a:t>
            </a:r>
          </a:p>
        </p:txBody>
      </p:sp>
      <p:sp>
        <p:nvSpPr>
          <p:cNvPr id="3" name="Titre 1">
            <a:extLst>
              <a:ext uri="{FF2B5EF4-FFF2-40B4-BE49-F238E27FC236}">
                <a16:creationId xmlns:a16="http://schemas.microsoft.com/office/drawing/2014/main" id="{A467D7A0-97FA-2826-AC6C-D7DB9242E229}"/>
              </a:ext>
            </a:extLst>
          </p:cNvPr>
          <p:cNvSpPr>
            <a:spLocks noGrp="1"/>
          </p:cNvSpPr>
          <p:nvPr>
            <p:ph type="title"/>
          </p:nvPr>
        </p:nvSpPr>
        <p:spPr>
          <a:xfrm>
            <a:off x="950360" y="41387"/>
            <a:ext cx="10515600" cy="971738"/>
          </a:xfrm>
          <a:solidFill>
            <a:schemeClr val="bg2"/>
          </a:solidFill>
        </p:spPr>
        <p:txBody>
          <a:bodyPr>
            <a:normAutofit fontScale="90000"/>
          </a:bodyPr>
          <a:lstStyle/>
          <a:p>
            <a:pPr algn="ctr"/>
            <a:r>
              <a:rPr lang="fr-FR" sz="4000" b="1" dirty="0"/>
              <a:t>Un peu d’histoire pour mieux comprendre le chemin de la profession sur ces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P spid="46083" grpId="0" animBg="1"/>
      <p:bldP spid="34820" grpId="0" animBg="1"/>
      <p:bldP spid="34821" grpId="0" animBg="1"/>
      <p:bldP spid="34823" grpId="0" animBg="1"/>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5AE2E5-7FEC-7C37-82EC-CC639722D45D}"/>
              </a:ext>
            </a:extLst>
          </p:cNvPr>
          <p:cNvSpPr>
            <a:spLocks noGrp="1"/>
          </p:cNvSpPr>
          <p:nvPr>
            <p:ph type="title"/>
          </p:nvPr>
        </p:nvSpPr>
        <p:spPr>
          <a:xfrm>
            <a:off x="838200" y="365125"/>
            <a:ext cx="10515600" cy="4124988"/>
          </a:xfrm>
        </p:spPr>
        <p:txBody>
          <a:bodyPr>
            <a:normAutofit/>
          </a:bodyPr>
          <a:lstStyle/>
          <a:p>
            <a:pPr algn="ctr"/>
            <a:r>
              <a:rPr lang="fr-FR" dirty="0"/>
              <a:t>Les choix du CEDREPS aujourd’hui?</a:t>
            </a:r>
            <a:br>
              <a:rPr lang="fr-FR" dirty="0"/>
            </a:br>
            <a:br>
              <a:rPr lang="fr-FR" dirty="0"/>
            </a:br>
            <a:br>
              <a:rPr lang="fr-FR" dirty="0"/>
            </a:br>
            <a:r>
              <a:rPr lang="fr-FR" dirty="0"/>
              <a:t>Articuler 2 notions apparues a des moments différents dans notre réflexion didactique et pédagogique</a:t>
            </a:r>
          </a:p>
        </p:txBody>
      </p:sp>
    </p:spTree>
    <p:extLst>
      <p:ext uri="{BB962C8B-B14F-4D97-AF65-F5344CB8AC3E}">
        <p14:creationId xmlns:p14="http://schemas.microsoft.com/office/powerpoint/2010/main" val="193749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6BD891-EE1E-5CF2-0EAB-5F95D9BB6558}"/>
              </a:ext>
            </a:extLst>
          </p:cNvPr>
          <p:cNvSpPr>
            <a:spLocks noGrp="1"/>
          </p:cNvSpPr>
          <p:nvPr>
            <p:ph type="title"/>
          </p:nvPr>
        </p:nvSpPr>
        <p:spPr>
          <a:xfrm>
            <a:off x="122829" y="150124"/>
            <a:ext cx="11818961" cy="2492411"/>
          </a:xfrm>
          <a:solidFill>
            <a:schemeClr val="accent5">
              <a:lumMod val="20000"/>
              <a:lumOff val="80000"/>
            </a:schemeClr>
          </a:solidFill>
        </p:spPr>
        <p:txBody>
          <a:bodyPr>
            <a:normAutofit fontScale="90000"/>
          </a:bodyPr>
          <a:lstStyle/>
          <a:p>
            <a:pPr algn="ctr"/>
            <a:r>
              <a:rPr lang="fr-FR" sz="3600" b="1" dirty="0"/>
              <a:t>1</a:t>
            </a:r>
            <a:r>
              <a:rPr lang="fr-FR" sz="3600" b="1" baseline="30000" dirty="0"/>
              <a:t>er</a:t>
            </a:r>
            <a:r>
              <a:rPr lang="fr-FR" sz="3600" b="1" dirty="0"/>
              <a:t> moment:</a:t>
            </a:r>
            <a:br>
              <a:rPr lang="fr-FR" sz="3600" b="1" dirty="0"/>
            </a:br>
            <a:r>
              <a:rPr lang="fr-FR" sz="3600" b="1" dirty="0"/>
              <a:t> Définir ce qui est culturel dans une PPSAD (APSA)</a:t>
            </a:r>
            <a:br>
              <a:rPr lang="fr-FR" sz="3600" b="1" dirty="0"/>
            </a:br>
            <a:r>
              <a:rPr lang="fr-FR" sz="3600" b="1" dirty="0"/>
              <a:t>Le culturel n’est pas dans les pratiques sociales</a:t>
            </a:r>
            <a:br>
              <a:rPr lang="fr-FR" sz="3600" b="1" dirty="0"/>
            </a:br>
            <a:r>
              <a:rPr lang="fr-FR" sz="3600" b="1" dirty="0"/>
              <a:t>Il s’agit plutôt de </a:t>
            </a:r>
            <a:r>
              <a:rPr lang="fr-FR" sz="3600" b="1" dirty="0">
                <a:solidFill>
                  <a:schemeClr val="accent5">
                    <a:lumMod val="75000"/>
                  </a:schemeClr>
                </a:solidFill>
              </a:rPr>
              <a:t>comprendre ce qu’est un nageur </a:t>
            </a:r>
            <a:r>
              <a:rPr lang="fr-FR" sz="3600" b="1" dirty="0"/>
              <a:t>plutôt que la natation</a:t>
            </a:r>
            <a:endParaRPr lang="fr-FR" sz="3600" dirty="0"/>
          </a:p>
        </p:txBody>
      </p:sp>
      <p:grpSp>
        <p:nvGrpSpPr>
          <p:cNvPr id="11" name="Group 7">
            <a:extLst>
              <a:ext uri="{FF2B5EF4-FFF2-40B4-BE49-F238E27FC236}">
                <a16:creationId xmlns:a16="http://schemas.microsoft.com/office/drawing/2014/main" id="{56CBC62A-DA43-D7E0-5970-D4C0B55F2805}"/>
              </a:ext>
            </a:extLst>
          </p:cNvPr>
          <p:cNvGrpSpPr>
            <a:grpSpLocks/>
          </p:cNvGrpSpPr>
          <p:nvPr/>
        </p:nvGrpSpPr>
        <p:grpSpPr bwMode="auto">
          <a:xfrm>
            <a:off x="1617285" y="3429000"/>
            <a:ext cx="8520700" cy="2736075"/>
            <a:chOff x="275" y="2"/>
            <a:chExt cx="6568" cy="2222"/>
          </a:xfrm>
        </p:grpSpPr>
        <p:sp>
          <p:nvSpPr>
            <p:cNvPr id="12" name="Text Box 8">
              <a:extLst>
                <a:ext uri="{FF2B5EF4-FFF2-40B4-BE49-F238E27FC236}">
                  <a16:creationId xmlns:a16="http://schemas.microsoft.com/office/drawing/2014/main" id="{575FED97-3F77-5D26-F965-B7892E39C54B}"/>
                </a:ext>
              </a:extLst>
            </p:cNvPr>
            <p:cNvSpPr txBox="1">
              <a:spLocks/>
            </p:cNvSpPr>
            <p:nvPr/>
          </p:nvSpPr>
          <p:spPr bwMode="auto">
            <a:xfrm>
              <a:off x="1657" y="2"/>
              <a:ext cx="3742" cy="762"/>
            </a:xfrm>
            <a:prstGeom prst="rect">
              <a:avLst/>
            </a:prstGeom>
            <a:solidFill>
              <a:srgbClr val="FFFFFF"/>
            </a:solidFill>
            <a:ln w="9360">
              <a:solidFill>
                <a:srgbClr val="000000"/>
              </a:solidFill>
              <a:miter lim="800000"/>
              <a:headEnd/>
              <a:tailEnd/>
            </a:ln>
          </p:spPr>
          <p:txBody>
            <a:bodyPr rot="0" vert="horz" wrap="square" lIns="68580" tIns="34290" rIns="68580" bIns="34290" anchor="ctr" anchorCtr="0" upright="1">
              <a:noAutofit/>
            </a:bodyPr>
            <a:lstStyle/>
            <a:p>
              <a:pPr algn="ctr"/>
              <a:r>
                <a:rPr lang="fr-FR" sz="2000" b="1" dirty="0">
                  <a:latin typeface="Calibri" panose="020F0502020204030204" pitchFamily="34" charset="0"/>
                  <a:ea typeface="Calibri" panose="020F0502020204030204" pitchFamily="34" charset="0"/>
                  <a:cs typeface="Arial" panose="020B0604020202020204" pitchFamily="34" charset="0"/>
                </a:rPr>
                <a:t>Les « mobiles »</a:t>
              </a:r>
              <a:r>
                <a:rPr lang="fr-FR" sz="2000" dirty="0">
                  <a:latin typeface="Calibri" panose="020F0502020204030204" pitchFamily="34" charset="0"/>
                  <a:ea typeface="Calibri" panose="020F0502020204030204" pitchFamily="34" charset="0"/>
                  <a:cs typeface="Arial" panose="020B0604020202020204" pitchFamily="34" charset="0"/>
                </a:rPr>
                <a:t> </a:t>
              </a:r>
              <a:br>
                <a:rPr lang="fr-FR" sz="2000" dirty="0">
                  <a:latin typeface="Calibri" panose="020F0502020204030204" pitchFamily="34" charset="0"/>
                  <a:ea typeface="Calibri" panose="020F0502020204030204" pitchFamily="34" charset="0"/>
                  <a:cs typeface="Arial" panose="020B0604020202020204" pitchFamily="34" charset="0"/>
                </a:rPr>
              </a:br>
              <a:r>
                <a:rPr lang="fr-FR" sz="2000" dirty="0">
                  <a:latin typeface="Calibri" panose="020F0502020204030204" pitchFamily="34" charset="0"/>
                  <a:ea typeface="Calibri" panose="020F0502020204030204" pitchFamily="34" charset="0"/>
                  <a:cs typeface="Arial" panose="020B0604020202020204" pitchFamily="34" charset="0"/>
                </a:rPr>
                <a:t>organisant le projet du pratiquant cultivé d’une PPSAD</a:t>
              </a:r>
            </a:p>
          </p:txBody>
        </p:sp>
        <p:sp>
          <p:nvSpPr>
            <p:cNvPr id="13" name="Text Box 9">
              <a:extLst>
                <a:ext uri="{FF2B5EF4-FFF2-40B4-BE49-F238E27FC236}">
                  <a16:creationId xmlns:a16="http://schemas.microsoft.com/office/drawing/2014/main" id="{315CBBDD-A890-495A-02BC-E35CBCBB2B60}"/>
                </a:ext>
              </a:extLst>
            </p:cNvPr>
            <p:cNvSpPr txBox="1">
              <a:spLocks/>
            </p:cNvSpPr>
            <p:nvPr/>
          </p:nvSpPr>
          <p:spPr bwMode="auto">
            <a:xfrm>
              <a:off x="275" y="1129"/>
              <a:ext cx="2751" cy="1045"/>
            </a:xfrm>
            <a:prstGeom prst="rect">
              <a:avLst/>
            </a:prstGeom>
            <a:solidFill>
              <a:srgbClr val="FFFFFF"/>
            </a:solidFill>
            <a:ln w="9360">
              <a:solidFill>
                <a:srgbClr val="000000"/>
              </a:solidFill>
              <a:miter lim="800000"/>
              <a:headEnd/>
              <a:tailEnd/>
            </a:ln>
          </p:spPr>
          <p:txBody>
            <a:bodyPr rot="0" vert="horz" wrap="square" lIns="68580" tIns="34290" rIns="68580" bIns="34290" anchor="ctr" anchorCtr="0" upright="1">
              <a:noAutofit/>
            </a:bodyPr>
            <a:lstStyle/>
            <a:p>
              <a:pPr algn="ctr"/>
              <a:r>
                <a:rPr lang="fr-FR" sz="2000" b="1" dirty="0">
                  <a:latin typeface="Calibri" panose="020F0502020204030204" pitchFamily="34" charset="0"/>
                  <a:ea typeface="Calibri" panose="020F0502020204030204" pitchFamily="34" charset="0"/>
                  <a:cs typeface="Arial" panose="020B0604020202020204" pitchFamily="34" charset="0"/>
                </a:rPr>
                <a:t>Les grands principes techniques</a:t>
              </a:r>
              <a:r>
                <a:rPr lang="fr-FR" sz="2000" dirty="0">
                  <a:latin typeface="Calibri" panose="020F0502020204030204" pitchFamily="34" charset="0"/>
                  <a:ea typeface="Calibri" panose="020F0502020204030204" pitchFamily="34" charset="0"/>
                  <a:cs typeface="Arial" panose="020B0604020202020204" pitchFamily="34" charset="0"/>
                </a:rPr>
                <a:t>, tactiques et artistiques organisant l’activité du pratiquant dans une PPSAD</a:t>
              </a:r>
            </a:p>
            <a:p>
              <a:pPr algn="l"/>
              <a:r>
                <a:rPr lang="fr-FR" sz="2000" dirty="0">
                  <a:latin typeface="Calibri" panose="020F0502020204030204" pitchFamily="34" charset="0"/>
                  <a:ea typeface="Calibri" panose="020F0502020204030204" pitchFamily="34" charset="0"/>
                  <a:cs typeface="Arial" panose="020B0604020202020204" pitchFamily="34" charset="0"/>
                </a:rPr>
                <a:t> </a:t>
              </a:r>
            </a:p>
          </p:txBody>
        </p:sp>
        <p:sp>
          <p:nvSpPr>
            <p:cNvPr id="14" name="Text Box 10">
              <a:extLst>
                <a:ext uri="{FF2B5EF4-FFF2-40B4-BE49-F238E27FC236}">
                  <a16:creationId xmlns:a16="http://schemas.microsoft.com/office/drawing/2014/main" id="{3F9F6FF9-67D5-5BCA-8C50-43F261756E96}"/>
                </a:ext>
              </a:extLst>
            </p:cNvPr>
            <p:cNvSpPr txBox="1">
              <a:spLocks/>
            </p:cNvSpPr>
            <p:nvPr/>
          </p:nvSpPr>
          <p:spPr bwMode="auto">
            <a:xfrm>
              <a:off x="4148" y="1253"/>
              <a:ext cx="2695" cy="971"/>
            </a:xfrm>
            <a:prstGeom prst="rect">
              <a:avLst/>
            </a:prstGeom>
            <a:solidFill>
              <a:srgbClr val="FFFFFF"/>
            </a:solidFill>
            <a:ln w="9360">
              <a:solidFill>
                <a:srgbClr val="000000"/>
              </a:solidFill>
              <a:miter lim="800000"/>
              <a:headEnd/>
              <a:tailEnd/>
            </a:ln>
          </p:spPr>
          <p:txBody>
            <a:bodyPr rot="0" vert="horz" wrap="square" lIns="68580" tIns="34290" rIns="68580" bIns="34290" anchor="ctr" anchorCtr="0" upright="1">
              <a:noAutofit/>
            </a:bodyPr>
            <a:lstStyle/>
            <a:p>
              <a:pPr algn="ctr"/>
              <a:r>
                <a:rPr lang="fr-FR" sz="2000" b="1" dirty="0">
                  <a:solidFill>
                    <a:schemeClr val="bg1"/>
                  </a:solidFill>
                  <a:latin typeface="Calibri" panose="020F0502020204030204" pitchFamily="34" charset="0"/>
                  <a:ea typeface="Calibri" panose="020F0502020204030204" pitchFamily="34" charset="0"/>
                  <a:cs typeface="Arial" panose="020B0604020202020204" pitchFamily="34" charset="0"/>
                </a:rPr>
                <a:t>Un </a:t>
              </a:r>
              <a:r>
                <a:rPr lang="fr-FR" sz="2000" b="1" dirty="0">
                  <a:latin typeface="Calibri" panose="020F0502020204030204" pitchFamily="34" charset="0"/>
                  <a:ea typeface="Calibri" panose="020F0502020204030204" pitchFamily="34" charset="0"/>
                  <a:cs typeface="Arial" panose="020B0604020202020204" pitchFamily="34" charset="0"/>
                </a:rPr>
                <a:t>rapport à l’autre structurant</a:t>
              </a:r>
              <a:r>
                <a:rPr lang="fr-FR" sz="2000" dirty="0">
                  <a:latin typeface="Calibri" panose="020F0502020204030204" pitchFamily="34" charset="0"/>
                  <a:ea typeface="Calibri" panose="020F0502020204030204" pitchFamily="34" charset="0"/>
                  <a:cs typeface="Arial" panose="020B0604020202020204" pitchFamily="34" charset="0"/>
                </a:rPr>
                <a:t> induit par les formes de socialisation propre à la PPSAD</a:t>
              </a:r>
            </a:p>
          </p:txBody>
        </p:sp>
        <p:cxnSp>
          <p:nvCxnSpPr>
            <p:cNvPr id="15" name="Line 11">
              <a:extLst>
                <a:ext uri="{FF2B5EF4-FFF2-40B4-BE49-F238E27FC236}">
                  <a16:creationId xmlns:a16="http://schemas.microsoft.com/office/drawing/2014/main" id="{9E842398-8EC2-FBD5-E125-B526C886DF37}"/>
                </a:ext>
              </a:extLst>
            </p:cNvPr>
            <p:cNvCxnSpPr>
              <a:cxnSpLocks/>
            </p:cNvCxnSpPr>
            <p:nvPr/>
          </p:nvCxnSpPr>
          <p:spPr bwMode="auto">
            <a:xfrm>
              <a:off x="3154" y="1688"/>
              <a:ext cx="866" cy="0"/>
            </a:xfrm>
            <a:prstGeom prst="line">
              <a:avLst/>
            </a:prstGeom>
            <a:noFill/>
            <a:ln w="38100">
              <a:solidFill>
                <a:srgbClr val="FF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6" name="Line 12">
              <a:extLst>
                <a:ext uri="{FF2B5EF4-FFF2-40B4-BE49-F238E27FC236}">
                  <a16:creationId xmlns:a16="http://schemas.microsoft.com/office/drawing/2014/main" id="{0B081A86-7ECA-C553-7DB9-F944313BCA0D}"/>
                </a:ext>
              </a:extLst>
            </p:cNvPr>
            <p:cNvCxnSpPr>
              <a:cxnSpLocks/>
            </p:cNvCxnSpPr>
            <p:nvPr/>
          </p:nvCxnSpPr>
          <p:spPr bwMode="auto">
            <a:xfrm>
              <a:off x="4342" y="817"/>
              <a:ext cx="561" cy="327"/>
            </a:xfrm>
            <a:prstGeom prst="line">
              <a:avLst/>
            </a:prstGeom>
            <a:noFill/>
            <a:ln w="38100">
              <a:solidFill>
                <a:srgbClr val="FF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7E847174-B447-215D-BF3E-5FCF79A89F2A}"/>
                </a:ext>
              </a:extLst>
            </p:cNvPr>
            <p:cNvCxnSpPr>
              <a:cxnSpLocks/>
            </p:cNvCxnSpPr>
            <p:nvPr/>
          </p:nvCxnSpPr>
          <p:spPr bwMode="auto">
            <a:xfrm flipH="1">
              <a:off x="2365" y="770"/>
              <a:ext cx="561" cy="304"/>
            </a:xfrm>
            <a:prstGeom prst="line">
              <a:avLst/>
            </a:prstGeom>
            <a:noFill/>
            <a:ln w="38100">
              <a:solidFill>
                <a:srgbClr val="FF0000"/>
              </a:solidFill>
              <a:miter lim="800000"/>
              <a:headEnd type="triangle" w="med" len="med"/>
              <a:tailEnd type="triangle" w="med" len="med"/>
            </a:ln>
            <a:extLst>
              <a:ext uri="{909E8E84-426E-40DD-AFC4-6F175D3DCCD1}">
                <a14:hiddenFill xmlns:a14="http://schemas.microsoft.com/office/drawing/2010/main">
                  <a:noFill/>
                </a14:hiddenFill>
              </a:ext>
            </a:extLst>
          </p:spPr>
        </p:cxnSp>
      </p:grpSp>
      <p:sp>
        <p:nvSpPr>
          <p:cNvPr id="18" name="ZoneTexte 17">
            <a:extLst>
              <a:ext uri="{FF2B5EF4-FFF2-40B4-BE49-F238E27FC236}">
                <a16:creationId xmlns:a16="http://schemas.microsoft.com/office/drawing/2014/main" id="{D96AA00A-8A02-F482-9B29-AC1315F7B611}"/>
              </a:ext>
            </a:extLst>
          </p:cNvPr>
          <p:cNvSpPr txBox="1"/>
          <p:nvPr/>
        </p:nvSpPr>
        <p:spPr>
          <a:xfrm>
            <a:off x="2442949" y="2743200"/>
            <a:ext cx="6864824" cy="461665"/>
          </a:xfrm>
          <a:prstGeom prst="rect">
            <a:avLst/>
          </a:prstGeom>
          <a:noFill/>
        </p:spPr>
        <p:txBody>
          <a:bodyPr wrap="square" rtlCol="0">
            <a:spAutoFit/>
          </a:bodyPr>
          <a:lstStyle/>
          <a:p>
            <a:pPr algn="ctr"/>
            <a:r>
              <a:rPr lang="fr-FR" sz="2400" dirty="0"/>
              <a:t>Le fonds culturel</a:t>
            </a:r>
          </a:p>
        </p:txBody>
      </p:sp>
    </p:spTree>
    <p:extLst>
      <p:ext uri="{BB962C8B-B14F-4D97-AF65-F5344CB8AC3E}">
        <p14:creationId xmlns:p14="http://schemas.microsoft.com/office/powerpoint/2010/main" val="140442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F2E469-FA76-0D05-ACA5-101FCB17ED04}"/>
              </a:ext>
            </a:extLst>
          </p:cNvPr>
          <p:cNvSpPr>
            <a:spLocks noGrp="1"/>
          </p:cNvSpPr>
          <p:nvPr>
            <p:ph type="title"/>
          </p:nvPr>
        </p:nvSpPr>
        <p:spPr>
          <a:xfrm>
            <a:off x="838200" y="0"/>
            <a:ext cx="10515600" cy="1215190"/>
          </a:xfrm>
          <a:solidFill>
            <a:schemeClr val="accent5">
              <a:lumMod val="20000"/>
              <a:lumOff val="80000"/>
            </a:schemeClr>
          </a:solidFill>
        </p:spPr>
        <p:txBody>
          <a:bodyPr>
            <a:normAutofit fontScale="90000"/>
          </a:bodyPr>
          <a:lstStyle/>
          <a:p>
            <a:pPr algn="ctr"/>
            <a:r>
              <a:rPr lang="fr-FR" dirty="0"/>
              <a:t>Les grands principes techniques organisant la motricité d’un nageur</a:t>
            </a:r>
          </a:p>
        </p:txBody>
      </p:sp>
      <p:sp>
        <p:nvSpPr>
          <p:cNvPr id="3" name="Espace réservé du contenu 2">
            <a:extLst>
              <a:ext uri="{FF2B5EF4-FFF2-40B4-BE49-F238E27FC236}">
                <a16:creationId xmlns:a16="http://schemas.microsoft.com/office/drawing/2014/main" id="{5E781CF8-630F-CED8-6461-377A048C5111}"/>
              </a:ext>
            </a:extLst>
          </p:cNvPr>
          <p:cNvSpPr>
            <a:spLocks noGrp="1"/>
          </p:cNvSpPr>
          <p:nvPr>
            <p:ph idx="1"/>
          </p:nvPr>
        </p:nvSpPr>
        <p:spPr>
          <a:xfrm>
            <a:off x="132347" y="1358537"/>
            <a:ext cx="11802979" cy="5343052"/>
          </a:xfrm>
        </p:spPr>
        <p:txBody>
          <a:bodyPr>
            <a:normAutofit/>
          </a:bodyPr>
          <a:lstStyle/>
          <a:p>
            <a:pPr marL="0" indent="0" algn="just">
              <a:buNone/>
            </a:pPr>
            <a:r>
              <a:rPr lang="fr-FR" sz="24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P1-Vers un équilibre horizontal permettant de transpercer l’eau</a:t>
            </a:r>
            <a:endParaRPr lang="fr-FR" sz="2400" dirty="0">
              <a:solidFill>
                <a:srgbClr val="C4591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La tête et les bras jouent un rôle essentiel dans ce nouvel équilibre horizontal. </a:t>
            </a:r>
          </a:p>
          <a:p>
            <a:pPr marL="0" indent="0" algn="just">
              <a:buNone/>
            </a:pPr>
            <a:r>
              <a:rPr lang="fr-FR" sz="24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P2: Vers une propulsion assurée prioritairement par les bras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La vitesse se construit par l’action cyclique des bras et la gestion permanente du rapport Amplitude/Fréquence. </a:t>
            </a:r>
          </a:p>
          <a:p>
            <a:pPr marL="0" indent="0" algn="just">
              <a:buNone/>
            </a:pPr>
            <a:r>
              <a:rPr lang="fr-FR" sz="24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P3-Vers de la création de vitesse à partir d’appuis solides </a:t>
            </a:r>
            <a:r>
              <a:rPr lang="fr-FR" sz="24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(coulées de virages et départs)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24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P4-Vers une respiration adaptée au nouvel équilibre horizontal dans les nages ventrales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24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P5-Vers une motricité de plus en plus précise dans la recherche de la performance.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2400" dirty="0">
                <a:latin typeface="Calibri" panose="020F0502020204030204" pitchFamily="34" charset="0"/>
                <a:ea typeface="Calibri" panose="020F0502020204030204" pitchFamily="34" charset="0"/>
                <a:cs typeface="Times New Roman" panose="02020603050405020304" pitchFamily="18" charset="0"/>
              </a:rPr>
              <a:t>S</a:t>
            </a:r>
            <a:r>
              <a:rPr lang="fr-FR" sz="2400" dirty="0">
                <a:effectLst/>
                <a:latin typeface="Calibri" panose="020F0502020204030204" pitchFamily="34" charset="0"/>
                <a:ea typeface="Calibri" panose="020F0502020204030204" pitchFamily="34" charset="0"/>
                <a:cs typeface="Times New Roman" panose="02020603050405020304" pitchFamily="18" charset="0"/>
              </a:rPr>
              <a:t>’engager dans une activité technique de gestion des paramètres moteurs liés à l’équilibre, la propulsion, la respiration</a:t>
            </a:r>
          </a:p>
          <a:p>
            <a:pPr marL="0" indent="0" algn="just">
              <a:buNone/>
            </a:pPr>
            <a:r>
              <a:rPr lang="fr-FR" sz="24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P6-Mesurer et affiner son engagement au regard d’un contexte de nage (distance, opposition, durée de l’épreuve, milieu de pratique)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136234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3379</TotalTime>
  <Words>5067</Words>
  <Application>Microsoft Macintosh PowerPoint</Application>
  <PresentationFormat>Grand écran</PresentationFormat>
  <Paragraphs>454</Paragraphs>
  <Slides>57</Slides>
  <Notes>3</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57</vt:i4>
      </vt:variant>
    </vt:vector>
  </HeadingPairs>
  <TitlesOfParts>
    <vt:vector size="66" baseType="lpstr">
      <vt:lpstr>Arial</vt:lpstr>
      <vt:lpstr>Calibri</vt:lpstr>
      <vt:lpstr>Calibri Light</vt:lpstr>
      <vt:lpstr>Segoe UI</vt:lpstr>
      <vt:lpstr>Times New Roman</vt:lpstr>
      <vt:lpstr>Times Roman</vt:lpstr>
      <vt:lpstr>Wingdings</vt:lpstr>
      <vt:lpstr>Thème Office</vt:lpstr>
      <vt:lpstr>MSPhotoEd.3</vt:lpstr>
      <vt:lpstr>CIBLER  HABILLER INTERVENIR  JL UBALDI 12 décembre 2023 Marseille </vt:lpstr>
      <vt:lpstr>1er Partie: CIBLER De la caractérisation de l’expérience corporelle et culturelle, et du fonds culturel d’une PPSAD au ciblage</vt:lpstr>
      <vt:lpstr>Un postulat: L’EPS est une discipline d’enseignement fondés sur des savoirs</vt:lpstr>
      <vt:lpstr>PARTIE 1: De la caractérisation de l’expérience corporelle et culturelle, et du fonds culturel d’une PPSAD au ciblage</vt:lpstr>
      <vt:lpstr>Pour fédérer le socle de nos options, nous avons longuement tâtonné pour répondre à 2 questions de fond autour de  la notion de culture</vt:lpstr>
      <vt:lpstr>Un peu d’histoire pour mieux comprendre le chemin de la profession sur ces questions</vt:lpstr>
      <vt:lpstr>Les choix du CEDREPS aujourd’hui?   Articuler 2 notions apparues a des moments différents dans notre réflexion didactique et pédagogique</vt:lpstr>
      <vt:lpstr>1er moment:  Définir ce qui est culturel dans une PPSAD (APSA) Le culturel n’est pas dans les pratiques sociales Il s’agit plutôt de comprendre ce qu’est un nageur plutôt que la natation</vt:lpstr>
      <vt:lpstr>Les grands principes techniques organisant la motricité d’un nageur</vt:lpstr>
      <vt:lpstr>2ème moment:   Dans la diversité des PPSAD utilisées par le professeur d’EPS, certaines  peuvent être regroupées parce qu’elles appartiennent à une même  « cohérence culturelle »  qui engage corporellement le pratiquant  dans un sens et des dimensions d’action typiques</vt:lpstr>
      <vt:lpstr>Finalement la notion d’expérience corporelle et culturelle (ECC)  s’impose au CEDREPS   Comment la comprendre ?</vt:lpstr>
      <vt:lpstr> Une ECC est constituée de 2 facettes:</vt:lpstr>
      <vt:lpstr>Illustration en Danse  </vt:lpstr>
      <vt:lpstr>Présentation PowerPoint</vt:lpstr>
      <vt:lpstr>Présentation PowerPoint</vt:lpstr>
      <vt:lpstr>Quelle articulation ECC et fonds culturel?  -L’ECC donne une cohérence corporelle et culturelle aux PPSAD la composant (Une épaisseur)  -Le fonds culturel spécifie, précise pour une PPSAD, le rapport aux autres et les grands principes techniques, tactique artistiques à prendre en compte pour cibler son enseignement</vt:lpstr>
      <vt:lpstr>Les notions d’ECC et de fonds culturel sont complémentaires </vt:lpstr>
      <vt:lpstr>La notion de ciblage</vt:lpstr>
      <vt:lpstr>Présentation PowerPoint</vt:lpstr>
      <vt:lpstr>Présentation PowerPoint</vt:lpstr>
      <vt:lpstr>Présentation PowerPoint</vt:lpstr>
      <vt:lpstr>Présentation PowerPoint</vt:lpstr>
      <vt:lpstr>Présentation PowerPoint</vt:lpstr>
      <vt:lpstr>Pour se faciliter la vie:  quelques repères!</vt:lpstr>
      <vt:lpstr>Présentation PowerPoint</vt:lpstr>
      <vt:lpstr>Présentation PowerPoint</vt:lpstr>
      <vt:lpstr>Relais vitesse</vt:lpstr>
      <vt:lpstr>PARTIE 2: Du ciblage à l’élaboration d’une FPS et des fils rouges organisant les interactions des élèves et les interventions de l’enseignant</vt:lpstr>
      <vt:lpstr>Présentation PowerPoint</vt:lpstr>
      <vt:lpstr>Présentation PowerPoint</vt:lpstr>
      <vt:lpstr>Elaborer une FPS : un incontournable pour fait s’approprier un OE</vt:lpstr>
      <vt:lpstr>EXEMPLE DE LA NATATION AU CYCLE 3</vt:lpstr>
      <vt:lpstr>EXEMPLE NATATION AVEC DES NAGEURS « DÉBROUILLÉS » ….DES SPRINTERS APNÉISTES</vt:lpstr>
      <vt:lpstr>EXEMPLE AU LYCÉE pour des nageurs globalement « profilé » mais qui ont des problèmes d’équilibres et d’efficience dans la nage  d’origine techniques</vt:lpstr>
      <vt:lpstr>Présentation PowerPoint</vt:lpstr>
      <vt:lpstr>Un peu d’histoire</vt:lpstr>
      <vt:lpstr>Les notions de fils rouges Macros et micros  sont au cœur des interventions de l’enseignant et des apprentissages des élèves dans une FPS</vt:lpstr>
      <vt:lpstr> Les Fils rouges « Macro » et « micros » sont les indicateurs du couple compétence/OE -les deux sont observables par le professeur et les élèves (lisibilité)  -ils sont peu nombreux (ciblage)  -Il sont le support du processus d’évaluation des élèves (objectivité) </vt:lpstr>
      <vt:lpstr>Présentation PowerPoint</vt:lpstr>
      <vt:lpstr>Présentation PowerPoint</vt:lpstr>
      <vt:lpstr>Présentation PowerPoint</vt:lpstr>
      <vt:lpstr>Fils rouges macros: étape 2 carton plein</vt:lpstr>
      <vt:lpstr>Fils rouges micros:  étape 2 carton plein et duos</vt:lpstr>
      <vt:lpstr>Illustration en natation</vt:lpstr>
      <vt:lpstr>Quel ciblage pour un cycle 3 ? (Notre Etape1 d’un parcours de formation au collège)</vt:lpstr>
      <vt:lpstr>FPS possibles pour l’O1</vt:lpstr>
      <vt:lpstr>Fils rouges MACROS O1</vt:lpstr>
      <vt:lpstr>Fils rouges micros O1</vt:lpstr>
      <vt:lpstr>Partie 3: Et tout ça pourquoi faire?</vt:lpstr>
      <vt:lpstr>Présentation PowerPoint</vt:lpstr>
      <vt:lpstr>Présentation PowerPoint</vt:lpstr>
      <vt:lpstr>Présentation PowerPoint</vt:lpstr>
      <vt:lpstr>Présentation PowerPoint</vt:lpstr>
      <vt:lpstr>Emancipation= liberté = Ecole de la république  Se libérer de quoi en EPS pour pouvoir agir ?</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Omer</dc:title>
  <dc:creator>Microsoft Office User</dc:creator>
  <cp:lastModifiedBy>Microsoft Office User</cp:lastModifiedBy>
  <cp:revision>53</cp:revision>
  <dcterms:created xsi:type="dcterms:W3CDTF">2023-11-05T16:26:07Z</dcterms:created>
  <dcterms:modified xsi:type="dcterms:W3CDTF">2023-12-14T11:08:26Z</dcterms:modified>
</cp:coreProperties>
</file>