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72" r:id="rId4"/>
    <p:sldId id="277" r:id="rId5"/>
    <p:sldId id="278" r:id="rId6"/>
    <p:sldId id="279" r:id="rId7"/>
    <p:sldId id="273" r:id="rId8"/>
    <p:sldId id="276" r:id="rId9"/>
    <p:sldId id="274" r:id="rId10"/>
    <p:sldId id="281" r:id="rId11"/>
    <p:sldId id="280" r:id="rId12"/>
    <p:sldId id="283" r:id="rId13"/>
    <p:sldId id="284" r:id="rId14"/>
    <p:sldId id="285" r:id="rId15"/>
    <p:sldId id="286" r:id="rId16"/>
    <p:sldId id="289" r:id="rId17"/>
    <p:sldId id="290" r:id="rId18"/>
    <p:sldId id="287" r:id="rId19"/>
    <p:sldId id="288" r:id="rId20"/>
    <p:sldId id="291" r:id="rId21"/>
    <p:sldId id="292" r:id="rId22"/>
    <p:sldId id="294" r:id="rId23"/>
    <p:sldId id="295" r:id="rId24"/>
    <p:sldId id="293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71" r:id="rId33"/>
  </p:sldIdLst>
  <p:sldSz cx="9144000" cy="6858000" type="screen4x3"/>
  <p:notesSz cx="6858000" cy="9144000"/>
  <p:custDataLst>
    <p:tags r:id="rId35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ébastien Gnago" initials="SG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>
      <p:cViewPr varScale="1">
        <p:scale>
          <a:sx n="62" d="100"/>
          <a:sy n="62" d="100"/>
        </p:scale>
        <p:origin x="-8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1A0E1-0C5F-4307-BF81-5186D330FB33}" type="datetimeFigureOut">
              <a:rPr lang="fr-FR" smtClean="0"/>
              <a:t>01/04/2016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4AAB0-6A89-4312-AFDC-859AEE6C23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7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22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7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063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049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725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722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62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545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520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218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00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501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873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848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737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07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04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410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661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7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97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67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402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714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139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74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29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48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671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69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609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AAB0-6A89-4312-AFDC-859AEE6C233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48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01/04/2016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51720" y="1844824"/>
            <a:ext cx="6480720" cy="3456384"/>
          </a:xfrm>
        </p:spPr>
        <p:txBody>
          <a:bodyPr>
            <a:normAutofit fontScale="90000"/>
          </a:bodyPr>
          <a:lstStyle/>
          <a:p>
            <a:r>
              <a:rPr lang="fr-FR" b="1" u="sng" dirty="0" smtClean="0">
                <a:latin typeface="Stencil" panose="040409050D0802020404" pitchFamily="82" charset="0"/>
                <a:cs typeface="Times New Roman" panose="02020603050405020304" pitchFamily="18" charset="0"/>
              </a:rPr>
              <a:t>Un USAGE POSSIBLE D’OUTILS numériques en EPS dans l’APSA Basket-ball…</a:t>
            </a:r>
            <a:br>
              <a:rPr lang="fr-FR" b="1" u="sng" dirty="0" smtClean="0">
                <a:latin typeface="Stencil" panose="040409050D0802020404" pitchFamily="82" charset="0"/>
                <a:cs typeface="Times New Roman" panose="02020603050405020304" pitchFamily="18" charset="0"/>
              </a:rPr>
            </a:br>
            <a:r>
              <a:rPr lang="fr-FR" b="1" u="sng" dirty="0" smtClean="0">
                <a:latin typeface="Stencil" panose="040409050D0802020404" pitchFamily="82" charset="0"/>
                <a:cs typeface="Times New Roman" panose="02020603050405020304" pitchFamily="18" charset="0"/>
              </a:rPr>
              <a:t/>
            </a:r>
            <a:br>
              <a:rPr lang="fr-FR" b="1" u="sng" dirty="0" smtClean="0">
                <a:latin typeface="Stencil" panose="040409050D0802020404" pitchFamily="82" charset="0"/>
                <a:cs typeface="Times New Roman" panose="02020603050405020304" pitchFamily="18" charset="0"/>
              </a:rPr>
            </a:br>
            <a:r>
              <a:rPr lang="fr-FR" sz="2000" dirty="0" smtClean="0">
                <a:latin typeface="Stencil" panose="040409050D0802020404" pitchFamily="82" charset="0"/>
                <a:cs typeface="Times New Roman" panose="02020603050405020304" pitchFamily="18" charset="0"/>
              </a:rPr>
              <a:t>Exposé à l’AEEPS – Jeudi 24 Mars 2016</a:t>
            </a:r>
            <a:endParaRPr lang="fr-FR" dirty="0">
              <a:latin typeface="Stencil" panose="040409050D0802020404" pitchFamily="82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44008" y="5949280"/>
            <a:ext cx="449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Sébastien Gnago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Enseignant d’EPS LPO Jean Monnet – Yzeure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Stencil" panose="040409050D0802020404" pitchFamily="82" charset="0"/>
              </a:rPr>
              <a:t>Dispositif numérique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4125"/>
            <a:ext cx="8229600" cy="4158113"/>
          </a:xfrm>
        </p:spPr>
      </p:pic>
    </p:spTree>
    <p:extLst>
      <p:ext uri="{BB962C8B-B14F-4D97-AF65-F5344CB8AC3E}">
        <p14:creationId xmlns:p14="http://schemas.microsoft.com/office/powerpoint/2010/main" val="43592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Stencil" panose="040409050D0802020404" pitchFamily="82" charset="0"/>
              </a:rPr>
              <a:t>APTB : interface d’accueil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27" y="1600200"/>
            <a:ext cx="2819945" cy="4525963"/>
          </a:xfrm>
        </p:spPr>
      </p:pic>
    </p:spTree>
    <p:extLst>
      <p:ext uri="{BB962C8B-B14F-4D97-AF65-F5344CB8AC3E}">
        <p14:creationId xmlns:p14="http://schemas.microsoft.com/office/powerpoint/2010/main" val="296970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Stencil" panose="040409050D0802020404" pitchFamily="82" charset="0"/>
              </a:rPr>
              <a:t>Aptb</a:t>
            </a:r>
            <a:r>
              <a:rPr lang="fr-FR" dirty="0" smtClean="0">
                <a:latin typeface="Stencil" panose="040409050D0802020404" pitchFamily="82" charset="0"/>
              </a:rPr>
              <a:t> : configuration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65" y="1600200"/>
            <a:ext cx="2836270" cy="4525963"/>
          </a:xfrm>
        </p:spPr>
      </p:pic>
    </p:spTree>
    <p:extLst>
      <p:ext uri="{BB962C8B-B14F-4D97-AF65-F5344CB8AC3E}">
        <p14:creationId xmlns:p14="http://schemas.microsoft.com/office/powerpoint/2010/main" val="225366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Stencil" panose="040409050D0802020404" pitchFamily="82" charset="0"/>
              </a:rPr>
              <a:t>Aptb</a:t>
            </a:r>
            <a:r>
              <a:rPr lang="fr-FR" dirty="0" smtClean="0">
                <a:latin typeface="Stencil" panose="040409050D0802020404" pitchFamily="82" charset="0"/>
              </a:rPr>
              <a:t> : saisie en temps réel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94" y="1600200"/>
            <a:ext cx="2826212" cy="4525963"/>
          </a:xfrm>
        </p:spPr>
      </p:pic>
    </p:spTree>
    <p:extLst>
      <p:ext uri="{BB962C8B-B14F-4D97-AF65-F5344CB8AC3E}">
        <p14:creationId xmlns:p14="http://schemas.microsoft.com/office/powerpoint/2010/main" val="383755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latin typeface="Stencil" panose="040409050D0802020404" pitchFamily="82" charset="0"/>
              </a:rPr>
              <a:t>Aptb</a:t>
            </a:r>
            <a:r>
              <a:rPr lang="fr-FR" dirty="0" smtClean="0">
                <a:latin typeface="Stencil" panose="040409050D0802020404" pitchFamily="82" charset="0"/>
              </a:rPr>
              <a:t> : récapitulatif statistique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23" y="1600200"/>
            <a:ext cx="2816154" cy="4525963"/>
          </a:xfrm>
        </p:spPr>
      </p:pic>
    </p:spTree>
    <p:extLst>
      <p:ext uri="{BB962C8B-B14F-4D97-AF65-F5344CB8AC3E}">
        <p14:creationId xmlns:p14="http://schemas.microsoft.com/office/powerpoint/2010/main" val="1431330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Stencil" panose="040409050D0802020404" pitchFamily="82" charset="0"/>
              </a:rPr>
              <a:t>Aptb</a:t>
            </a:r>
            <a:r>
              <a:rPr lang="fr-FR" dirty="0" smtClean="0">
                <a:latin typeface="Stencil" panose="040409050D0802020404" pitchFamily="82" charset="0"/>
              </a:rPr>
              <a:t> : archivage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22" y="1600200"/>
            <a:ext cx="2829356" cy="4525963"/>
          </a:xfrm>
        </p:spPr>
      </p:pic>
    </p:spTree>
    <p:extLst>
      <p:ext uri="{BB962C8B-B14F-4D97-AF65-F5344CB8AC3E}">
        <p14:creationId xmlns:p14="http://schemas.microsoft.com/office/powerpoint/2010/main" val="2245149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Stencil" panose="040409050D0802020404" pitchFamily="82" charset="0"/>
              </a:rPr>
              <a:t>BMS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84" y="1600200"/>
            <a:ext cx="6959631" cy="4525963"/>
          </a:xfrm>
        </p:spPr>
      </p:pic>
    </p:spTree>
    <p:extLst>
      <p:ext uri="{BB962C8B-B14F-4D97-AF65-F5344CB8AC3E}">
        <p14:creationId xmlns:p14="http://schemas.microsoft.com/office/powerpoint/2010/main" val="3573664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Stencil" panose="040409050D0802020404" pitchFamily="82" charset="0"/>
              </a:rPr>
              <a:t>BMS</a:t>
            </a:r>
            <a:endParaRPr lang="fr-FR" dirty="0">
              <a:latin typeface="Stencil" panose="040409050D0802020404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90" y="1600200"/>
            <a:ext cx="6501020" cy="4525963"/>
          </a:xfrm>
        </p:spPr>
      </p:pic>
    </p:spTree>
    <p:extLst>
      <p:ext uri="{BB962C8B-B14F-4D97-AF65-F5344CB8AC3E}">
        <p14:creationId xmlns:p14="http://schemas.microsoft.com/office/powerpoint/2010/main" val="1871227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Stencil" panose="040409050D0802020404" pitchFamily="82" charset="0"/>
              </a:rPr>
              <a:t>BMS</a:t>
            </a:r>
            <a:br>
              <a:rPr lang="fr-FR" b="1" dirty="0" smtClean="0">
                <a:latin typeface="Stencil" panose="040409050D0802020404" pitchFamily="82" charset="0"/>
              </a:rPr>
            </a:br>
            <a:r>
              <a:rPr lang="fr-FR" sz="3600" b="1" dirty="0" smtClean="0"/>
              <a:t>Ecran </a:t>
            </a:r>
            <a:r>
              <a:rPr lang="fr-FR" sz="3600" b="1" dirty="0"/>
              <a:t>d'accueil de l'application pour accéder à ses différentes fonctions</a:t>
            </a:r>
            <a:endParaRPr lang="fr-FR" sz="3600" b="1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8229600" cy="4353339"/>
          </a:xfrm>
        </p:spPr>
      </p:pic>
    </p:spTree>
    <p:extLst>
      <p:ext uri="{BB962C8B-B14F-4D97-AF65-F5344CB8AC3E}">
        <p14:creationId xmlns:p14="http://schemas.microsoft.com/office/powerpoint/2010/main" val="217646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1" dirty="0"/>
              <a:t>Module de gestion des équipes constituées dans les différentes classes :</a:t>
            </a:r>
            <a:br>
              <a:rPr lang="fr-FR" sz="2000" b="1" dirty="0"/>
            </a:br>
            <a:r>
              <a:rPr lang="fr-FR" sz="2000" b="1" dirty="0"/>
              <a:t>- visualiser la composition des équipes</a:t>
            </a:r>
            <a:br>
              <a:rPr lang="fr-FR" sz="2000" b="1" dirty="0"/>
            </a:br>
            <a:r>
              <a:rPr lang="fr-FR" sz="2000" b="1" dirty="0"/>
              <a:t>- effacer les équipes</a:t>
            </a:r>
            <a:br>
              <a:rPr lang="fr-FR" sz="2000" b="1" dirty="0"/>
            </a:br>
            <a:r>
              <a:rPr lang="fr-FR" sz="2000" b="1" dirty="0"/>
              <a:t>- consulter les statistiques par équipe</a:t>
            </a:r>
            <a:endParaRPr lang="fr-FR" sz="2000" b="1" dirty="0">
              <a:latin typeface="Stencil" panose="040409050D0802020404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5" y="1600200"/>
            <a:ext cx="8052129" cy="4525963"/>
          </a:xfrm>
        </p:spPr>
      </p:pic>
    </p:spTree>
    <p:extLst>
      <p:ext uri="{BB962C8B-B14F-4D97-AF65-F5344CB8AC3E}">
        <p14:creationId xmlns:p14="http://schemas.microsoft.com/office/powerpoint/2010/main" val="390672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Stencil" panose="040409050D0802020404" pitchFamily="82" charset="0"/>
              </a:rPr>
              <a:t>Contexte d’enseignement</a:t>
            </a:r>
            <a:endParaRPr lang="fr-FR" dirty="0">
              <a:latin typeface="Stencil" panose="040409050D0802020404" pitchFamily="8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37978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00808"/>
            <a:ext cx="8229600" cy="4525963"/>
          </a:xfrm>
        </p:spPr>
        <p:txBody>
          <a:bodyPr/>
          <a:lstStyle/>
          <a:p>
            <a:r>
              <a:rPr lang="fr-FR" dirty="0" smtClean="0"/>
              <a:t>Lycée Polyvalent Jean Monnet – Yzeure (Allier)</a:t>
            </a:r>
          </a:p>
          <a:p>
            <a:r>
              <a:rPr lang="fr-FR" dirty="0" smtClean="0"/>
              <a:t>APSA basket-ball programmée en cycle terminal (classes de 1ère et Terminale)</a:t>
            </a:r>
          </a:p>
          <a:p>
            <a:r>
              <a:rPr lang="fr-FR" dirty="0" smtClean="0"/>
              <a:t>Séries S, STI2D, STMG et STD2A</a:t>
            </a:r>
          </a:p>
          <a:p>
            <a:r>
              <a:rPr lang="fr-FR" dirty="0" smtClean="0"/>
              <a:t>2 heures hebdomadaires de pratique</a:t>
            </a:r>
          </a:p>
          <a:p>
            <a:r>
              <a:rPr lang="fr-FR" dirty="0" smtClean="0"/>
              <a:t>Cycles de 7 à 8 séances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49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Module de gestion de la composition de l'équipe verte : ajouter, modifier ou supprimer des joueurs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2" y="1600200"/>
            <a:ext cx="8020155" cy="4525963"/>
          </a:xfrm>
        </p:spPr>
      </p:pic>
    </p:spTree>
    <p:extLst>
      <p:ext uri="{BB962C8B-B14F-4D97-AF65-F5344CB8AC3E}">
        <p14:creationId xmlns:p14="http://schemas.microsoft.com/office/powerpoint/2010/main" val="999951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Récapitulatif des points offensifs cumulés sur la totalité du cycle par chaque joueur composant l'équipe rouge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5" y="1600200"/>
            <a:ext cx="7989170" cy="4525963"/>
          </a:xfrm>
        </p:spPr>
      </p:pic>
    </p:spTree>
    <p:extLst>
      <p:ext uri="{BB962C8B-B14F-4D97-AF65-F5344CB8AC3E}">
        <p14:creationId xmlns:p14="http://schemas.microsoft.com/office/powerpoint/2010/main" val="302507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Module de gestion des rencontres réalisées au cours du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2" y="1600200"/>
            <a:ext cx="6796396" cy="4525963"/>
          </a:xfrm>
        </p:spPr>
      </p:pic>
    </p:spTree>
    <p:extLst>
      <p:ext uri="{BB962C8B-B14F-4D97-AF65-F5344CB8AC3E}">
        <p14:creationId xmlns:p14="http://schemas.microsoft.com/office/powerpoint/2010/main" val="648743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Récapitulatif des points offensifs cumulés par chaque joueur lors de la rencontre opposant l'équipe verte et l'équipe rouge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6" y="1600200"/>
            <a:ext cx="7884308" cy="4525963"/>
          </a:xfrm>
        </p:spPr>
      </p:pic>
    </p:spTree>
    <p:extLst>
      <p:ext uri="{BB962C8B-B14F-4D97-AF65-F5344CB8AC3E}">
        <p14:creationId xmlns:p14="http://schemas.microsoft.com/office/powerpoint/2010/main" val="426869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Autofit/>
          </a:bodyPr>
          <a:lstStyle/>
          <a:p>
            <a:r>
              <a:rPr lang="fr-FR" sz="2000" b="1" dirty="0"/>
              <a:t>Interface de gestion d'une rencontre permettant de :</a:t>
            </a:r>
            <a:br>
              <a:rPr lang="fr-FR" sz="2000" b="1" dirty="0"/>
            </a:br>
            <a:r>
              <a:rPr lang="fr-FR" sz="2000" b="1" dirty="0"/>
              <a:t>- comptabiliser les points par joueur</a:t>
            </a:r>
            <a:br>
              <a:rPr lang="fr-FR" sz="2000" b="1" dirty="0"/>
            </a:br>
            <a:r>
              <a:rPr lang="fr-FR" sz="2000" b="1" dirty="0"/>
              <a:t>- comptabiliser les fautes individuelles</a:t>
            </a:r>
            <a:br>
              <a:rPr lang="fr-FR" sz="2000" b="1" dirty="0"/>
            </a:br>
            <a:r>
              <a:rPr lang="fr-FR" sz="2000" b="1" dirty="0"/>
              <a:t>- gérer le temps</a:t>
            </a:r>
            <a:br>
              <a:rPr lang="fr-FR" sz="2000" b="1" dirty="0"/>
            </a:br>
            <a:r>
              <a:rPr lang="fr-FR" sz="2000" b="1" dirty="0"/>
              <a:t>- gérer le score</a:t>
            </a:r>
            <a:br>
              <a:rPr lang="fr-FR" sz="2000" b="1" dirty="0"/>
            </a:br>
            <a:r>
              <a:rPr lang="fr-FR" sz="2000" b="1" dirty="0"/>
              <a:t>- gérer les remplacements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8229600" cy="4193581"/>
          </a:xfrm>
        </p:spPr>
      </p:pic>
    </p:spTree>
    <p:extLst>
      <p:ext uri="{BB962C8B-B14F-4D97-AF65-F5344CB8AC3E}">
        <p14:creationId xmlns:p14="http://schemas.microsoft.com/office/powerpoint/2010/main" val="1223701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Interface de gestion des remplacements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9" y="1600200"/>
            <a:ext cx="7167862" cy="4525963"/>
          </a:xfrm>
        </p:spPr>
      </p:pic>
    </p:spTree>
    <p:extLst>
      <p:ext uri="{BB962C8B-B14F-4D97-AF65-F5344CB8AC3E}">
        <p14:creationId xmlns:p14="http://schemas.microsoft.com/office/powerpoint/2010/main" val="2126143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dirty="0" smtClean="0"/>
              <a:t>Saisie en temps réel…</a:t>
            </a:r>
            <a:endParaRPr lang="fr-FR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0" y="2060848"/>
            <a:ext cx="8229600" cy="4087629"/>
          </a:xfrm>
        </p:spPr>
      </p:pic>
    </p:spTree>
    <p:extLst>
      <p:ext uri="{BB962C8B-B14F-4D97-AF65-F5344CB8AC3E}">
        <p14:creationId xmlns:p14="http://schemas.microsoft.com/office/powerpoint/2010/main" val="2483066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Exemple de fiche individuelle des points offensifs cumulés par un joueur</a:t>
            </a:r>
            <a:endParaRPr lang="fr-F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5" y="1600200"/>
            <a:ext cx="7580430" cy="4525963"/>
          </a:xfrm>
        </p:spPr>
      </p:pic>
    </p:spTree>
    <p:extLst>
      <p:ext uri="{BB962C8B-B14F-4D97-AF65-F5344CB8AC3E}">
        <p14:creationId xmlns:p14="http://schemas.microsoft.com/office/powerpoint/2010/main" val="3712176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Récapitulatif des points </a:t>
            </a:r>
            <a:r>
              <a:rPr lang="fr-FR" sz="2400" b="1" dirty="0" smtClean="0"/>
              <a:t>défensifs </a:t>
            </a:r>
            <a:r>
              <a:rPr lang="fr-FR" sz="2400" b="1" dirty="0"/>
              <a:t>cumulés par chaque joueur lors de la rencontre opposant l'équipe verte et l'équipe rouge</a:t>
            </a:r>
            <a:endParaRPr lang="fr-FR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6" y="1600200"/>
            <a:ext cx="7776427" cy="4525963"/>
          </a:xfrm>
        </p:spPr>
      </p:pic>
    </p:spTree>
    <p:extLst>
      <p:ext uri="{BB962C8B-B14F-4D97-AF65-F5344CB8AC3E}">
        <p14:creationId xmlns:p14="http://schemas.microsoft.com/office/powerpoint/2010/main" val="4288544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b="1" dirty="0"/>
              <a:t>Récapitulatif des points </a:t>
            </a:r>
            <a:r>
              <a:rPr lang="fr-FR" sz="2400" b="1" dirty="0" smtClean="0"/>
              <a:t>défensifs </a:t>
            </a:r>
            <a:r>
              <a:rPr lang="fr-FR" sz="2400" b="1" dirty="0"/>
              <a:t>cumulés sur la totalité du cycle par chaque joueur composant l'équipe rouge</a:t>
            </a:r>
            <a:endParaRPr lang="fr-FR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2" y="1600200"/>
            <a:ext cx="7942775" cy="4525963"/>
          </a:xfrm>
        </p:spPr>
      </p:pic>
    </p:spTree>
    <p:extLst>
      <p:ext uri="{BB962C8B-B14F-4D97-AF65-F5344CB8AC3E}">
        <p14:creationId xmlns:p14="http://schemas.microsoft.com/office/powerpoint/2010/main" val="1895411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Stencil" panose="040409050D0802020404" pitchFamily="82" charset="0"/>
              </a:rPr>
              <a:t>Des élèves L’</a:t>
            </a:r>
            <a:r>
              <a:rPr lang="fr-FR" dirty="0" err="1">
                <a:latin typeface="Stencil" panose="040409050D0802020404" pitchFamily="82" charset="0"/>
              </a:rPr>
              <a:t>aPSA</a:t>
            </a:r>
            <a:r>
              <a:rPr lang="fr-FR" dirty="0">
                <a:latin typeface="Stencil" panose="040409050D0802020404" pitchFamily="82" charset="0"/>
              </a:rPr>
              <a:t> Basket-ball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512" y="637978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89" y="1600200"/>
            <a:ext cx="6172622" cy="4525963"/>
          </a:xfrm>
        </p:spPr>
      </p:pic>
    </p:spTree>
    <p:extLst>
      <p:ext uri="{BB962C8B-B14F-4D97-AF65-F5344CB8AC3E}">
        <p14:creationId xmlns:p14="http://schemas.microsoft.com/office/powerpoint/2010/main" val="40882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982" y="274638"/>
            <a:ext cx="8092035" cy="1143000"/>
          </a:xfrm>
        </p:spPr>
        <p:txBody>
          <a:bodyPr>
            <a:normAutofit/>
          </a:bodyPr>
          <a:lstStyle/>
          <a:p>
            <a:r>
              <a:rPr lang="fr-FR" sz="2400" b="1" dirty="0"/>
              <a:t>Exemple de fiche individuelle des points </a:t>
            </a:r>
            <a:r>
              <a:rPr lang="fr-FR" sz="2400" b="1" dirty="0" smtClean="0"/>
              <a:t>défensifs </a:t>
            </a:r>
            <a:r>
              <a:rPr lang="fr-FR" sz="2400" b="1" dirty="0"/>
              <a:t>cumulés par un joueur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2" y="1600200"/>
            <a:ext cx="8092035" cy="4525963"/>
          </a:xfrm>
        </p:spPr>
      </p:pic>
    </p:spTree>
    <p:extLst>
      <p:ext uri="{BB962C8B-B14F-4D97-AF65-F5344CB8AC3E}">
        <p14:creationId xmlns:p14="http://schemas.microsoft.com/office/powerpoint/2010/main" val="11801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smtClean="0"/>
              <a:t>Un changement dans nos pratiques…</a:t>
            </a:r>
            <a:endParaRPr lang="fr-FR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89" y="1600200"/>
            <a:ext cx="6172622" cy="4525963"/>
          </a:xfrm>
        </p:spPr>
      </p:pic>
    </p:spTree>
    <p:extLst>
      <p:ext uri="{BB962C8B-B14F-4D97-AF65-F5344CB8AC3E}">
        <p14:creationId xmlns:p14="http://schemas.microsoft.com/office/powerpoint/2010/main" val="1625285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0245" y="1556792"/>
            <a:ext cx="8640960" cy="3672408"/>
          </a:xfrm>
        </p:spPr>
        <p:txBody>
          <a:bodyPr>
            <a:normAutofit fontScale="90000"/>
          </a:bodyPr>
          <a:lstStyle/>
          <a:p>
            <a:r>
              <a:rPr lang="fr-FR" sz="4000" i="1" dirty="0"/>
              <a:t>Le bon enseignant n’est pas forcément celui qui recourt aux ressources numériques et la qualité de la relation pédagogique ne se mesure pas à la quantité d’heures passées devant les écrans.</a:t>
            </a:r>
            <a:br>
              <a:rPr lang="fr-FR" sz="4000" i="1" dirty="0"/>
            </a:br>
            <a:r>
              <a:rPr lang="fr-FR" sz="4000" b="1" dirty="0" smtClean="0">
                <a:latin typeface="Stencil" panose="040409050D0802020404" pitchFamily="82" charset="0"/>
                <a:cs typeface="Times New Roman" panose="02020603050405020304" pitchFamily="18" charset="0"/>
              </a:rPr>
              <a:t/>
            </a:r>
            <a:br>
              <a:rPr lang="fr-FR" sz="4000" b="1" dirty="0" smtClean="0">
                <a:latin typeface="Stencil" panose="040409050D0802020404" pitchFamily="82" charset="0"/>
                <a:cs typeface="Times New Roman" panose="02020603050405020304" pitchFamily="18" charset="0"/>
              </a:rPr>
            </a:br>
            <a:r>
              <a:rPr lang="fr-FR" sz="4000" b="1" dirty="0" smtClean="0">
                <a:latin typeface="Stencil" panose="040409050D0802020404" pitchFamily="82" charset="0"/>
                <a:cs typeface="Times New Roman" panose="02020603050405020304" pitchFamily="18" charset="0"/>
              </a:rPr>
              <a:t>Merci de votre attention</a:t>
            </a:r>
            <a:endParaRPr lang="fr-FR" sz="4000" b="1" dirty="0">
              <a:latin typeface="Stencil" panose="040409050D0802020404" pitchFamily="82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44008" y="5949280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Sébastien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Gnago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Enseignant d’EPS LPO Jean Monnet – Yzeure</a:t>
            </a:r>
          </a:p>
        </p:txBody>
      </p:sp>
    </p:spTree>
    <p:extLst>
      <p:ext uri="{BB962C8B-B14F-4D97-AF65-F5344CB8AC3E}">
        <p14:creationId xmlns:p14="http://schemas.microsoft.com/office/powerpoint/2010/main" val="24667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Rappel des programmes et de la situation de référence Niveau 4</a:t>
            </a:r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9358"/>
            <a:ext cx="8229600" cy="3947647"/>
          </a:xfrm>
        </p:spPr>
      </p:pic>
    </p:spTree>
    <p:extLst>
      <p:ext uri="{BB962C8B-B14F-4D97-AF65-F5344CB8AC3E}">
        <p14:creationId xmlns:p14="http://schemas.microsoft.com/office/powerpoint/2010/main" val="12616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Rappel des éléments à évaluer dans le référentiel pour les </a:t>
            </a:r>
            <a:r>
              <a:rPr lang="fr-FR" dirty="0" err="1" smtClean="0"/>
              <a:t>baccaulérats</a:t>
            </a:r>
            <a:r>
              <a:rPr lang="fr-FR" dirty="0" smtClean="0"/>
              <a:t> des voies GT</a:t>
            </a:r>
            <a:endParaRPr lang="fr-F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5595"/>
            <a:ext cx="8229600" cy="4395172"/>
          </a:xfrm>
        </p:spPr>
      </p:pic>
    </p:spTree>
    <p:extLst>
      <p:ext uri="{BB962C8B-B14F-4D97-AF65-F5344CB8AC3E}">
        <p14:creationId xmlns:p14="http://schemas.microsoft.com/office/powerpoint/2010/main" val="9363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Rappel des éléments à évaluer dans le référentiel pour les </a:t>
            </a:r>
            <a:r>
              <a:rPr lang="fr-FR" dirty="0" err="1"/>
              <a:t>baccaulérats</a:t>
            </a:r>
            <a:r>
              <a:rPr lang="fr-FR" dirty="0"/>
              <a:t> des voies </a:t>
            </a:r>
            <a:r>
              <a:rPr lang="fr-FR" dirty="0" smtClean="0"/>
              <a:t>GT </a:t>
            </a:r>
            <a:r>
              <a:rPr lang="fr-FR" i="1" dirty="0" smtClean="0"/>
              <a:t>(suite)</a:t>
            </a:r>
            <a:endParaRPr lang="fr-FR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3116"/>
            <a:ext cx="8229600" cy="1880130"/>
          </a:xfrm>
        </p:spPr>
      </p:pic>
    </p:spTree>
    <p:extLst>
      <p:ext uri="{BB962C8B-B14F-4D97-AF65-F5344CB8AC3E}">
        <p14:creationId xmlns:p14="http://schemas.microsoft.com/office/powerpoint/2010/main" val="18384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Stencil" panose="040409050D0802020404" pitchFamily="82" charset="0"/>
              </a:rPr>
              <a:t>Une </a:t>
            </a:r>
            <a:r>
              <a:rPr lang="fr-FR" dirty="0" err="1" smtClean="0">
                <a:latin typeface="Stencil" panose="040409050D0802020404" pitchFamily="82" charset="0"/>
              </a:rPr>
              <a:t>ProblématiquE</a:t>
            </a:r>
            <a:r>
              <a:rPr lang="fr-FR" dirty="0" smtClean="0">
                <a:latin typeface="Stencil" panose="040409050D0802020404" pitchFamily="82" charset="0"/>
              </a:rPr>
              <a:t> récurrente</a:t>
            </a:r>
            <a:endParaRPr lang="fr-FR" dirty="0">
              <a:latin typeface="Stencil" panose="040409050D0802020404" pitchFamily="8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37978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Multiplicité des éléments à observer, à évaluer et à noter</a:t>
            </a:r>
          </a:p>
          <a:p>
            <a:r>
              <a:rPr lang="fr-FR" dirty="0" smtClean="0"/>
              <a:t>Des effectifs d’élèves souvent élevés (de 25 à 35 élèves)</a:t>
            </a:r>
          </a:p>
          <a:p>
            <a:r>
              <a:rPr lang="fr-FR" dirty="0" smtClean="0"/>
              <a:t>Un temps d’évaluation restreint, en particulier lors d’un CCF (environ 1h15 de </a:t>
            </a:r>
            <a:r>
              <a:rPr lang="fr-FR" dirty="0" err="1" smtClean="0"/>
              <a:t>co</a:t>
            </a:r>
            <a:r>
              <a:rPr lang="fr-FR" dirty="0" smtClean="0"/>
              <a:t>-évaluation)</a:t>
            </a:r>
          </a:p>
          <a:p>
            <a:r>
              <a:rPr lang="fr-FR" dirty="0"/>
              <a:t>B</a:t>
            </a:r>
            <a:r>
              <a:rPr lang="fr-FR" dirty="0" smtClean="0"/>
              <a:t>esoin d’objectivité, d’équité, de rapidité,… pour l’enseignant</a:t>
            </a:r>
          </a:p>
          <a:p>
            <a:r>
              <a:rPr lang="fr-FR" dirty="0" smtClean="0"/>
              <a:t>Besoin de repères simples, concrets, compréhensibles,… pour les élèves pour progresser</a:t>
            </a:r>
          </a:p>
        </p:txBody>
      </p:sp>
    </p:spTree>
    <p:extLst>
      <p:ext uri="{BB962C8B-B14F-4D97-AF65-F5344CB8AC3E}">
        <p14:creationId xmlns:p14="http://schemas.microsoft.com/office/powerpoint/2010/main" val="1169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Stencil" panose="040409050D0802020404" pitchFamily="82" charset="0"/>
              </a:rPr>
              <a:t>Les plus-values de l’usage des outils numériques</a:t>
            </a:r>
            <a:endParaRPr lang="fr-FR" b="1" dirty="0">
              <a:latin typeface="Stencil" panose="040409050D0802020404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Produire et centraliser les données</a:t>
            </a:r>
          </a:p>
          <a:p>
            <a:pPr lvl="0"/>
            <a:r>
              <a:rPr lang="fr-FR" dirty="0"/>
              <a:t>Mieux adapter les contenus à la diversité des </a:t>
            </a:r>
            <a:r>
              <a:rPr lang="fr-FR" dirty="0" smtClean="0"/>
              <a:t>élèves </a:t>
            </a:r>
            <a:r>
              <a:rPr lang="fr-FR" i="1" dirty="0" smtClean="0"/>
              <a:t>(aptes et inaptes)</a:t>
            </a:r>
            <a:endParaRPr lang="fr-FR" i="1" dirty="0"/>
          </a:p>
          <a:p>
            <a:pPr lvl="0"/>
            <a:r>
              <a:rPr lang="fr-FR" dirty="0"/>
              <a:t>Exploiter l’instantanéité des résultats</a:t>
            </a:r>
          </a:p>
          <a:p>
            <a:pPr lvl="0"/>
            <a:r>
              <a:rPr lang="fr-FR" dirty="0"/>
              <a:t>Gagner en temps et en disponibilité vis-à-vis des élèves</a:t>
            </a:r>
          </a:p>
          <a:p>
            <a:r>
              <a:rPr lang="fr-FR" dirty="0"/>
              <a:t>Permettre un suivi, accompagnement des élèves, y compris en dehors de la classe</a:t>
            </a:r>
          </a:p>
        </p:txBody>
      </p:sp>
    </p:spTree>
    <p:extLst>
      <p:ext uri="{BB962C8B-B14F-4D97-AF65-F5344CB8AC3E}">
        <p14:creationId xmlns:p14="http://schemas.microsoft.com/office/powerpoint/2010/main" val="14620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Stencil" panose="040409050D0802020404" pitchFamily="82" charset="0"/>
              </a:rPr>
              <a:t>L’élève dans le rôle de « personne-ressource »</a:t>
            </a:r>
            <a:endParaRPr lang="fr-FR" dirty="0">
              <a:latin typeface="Stencil" panose="040409050D0802020404" pitchFamily="8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37978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916832"/>
            <a:ext cx="6865948" cy="348498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Être spectateur ?</a:t>
            </a:r>
          </a:p>
          <a:p>
            <a:r>
              <a:rPr lang="fr-FR" dirty="0" smtClean="0"/>
              <a:t>Être un observateur averti…</a:t>
            </a:r>
            <a:endParaRPr lang="fr-FR" dirty="0"/>
          </a:p>
          <a:p>
            <a:r>
              <a:rPr lang="fr-FR" dirty="0" smtClean="0"/>
              <a:t>Adopter certaines postures…</a:t>
            </a:r>
          </a:p>
          <a:p>
            <a:r>
              <a:rPr lang="fr-FR" dirty="0" smtClean="0"/>
              <a:t>Développer certaines habitudes…</a:t>
            </a:r>
          </a:p>
          <a:p>
            <a:r>
              <a:rPr lang="fr-FR" dirty="0" smtClean="0"/>
              <a:t>Être garant de la saisie des données…</a:t>
            </a:r>
          </a:p>
          <a:p>
            <a:r>
              <a:rPr lang="fr-FR" dirty="0" smtClean="0"/>
              <a:t>Partager les données, informer ses camarades…</a:t>
            </a:r>
          </a:p>
        </p:txBody>
      </p:sp>
    </p:spTree>
    <p:extLst>
      <p:ext uri="{BB962C8B-B14F-4D97-AF65-F5344CB8AC3E}">
        <p14:creationId xmlns:p14="http://schemas.microsoft.com/office/powerpoint/2010/main" val="17344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 - &amp;quot;LES usages dU NUMERIQUE en EPS&amp;quot;&quot;/&gt;&lt;property id=&quot;20307&quot; value=&quot;256&quot;/&gt;&lt;/object&gt;&lt;object type=&quot;3&quot; unique_id=&quot;10004&quot;&gt;&lt;property id=&quot;20148&quot; value=&quot;5&quot;/&gt;&lt;property id=&quot;20300&quot; value=&quot;Diapositive 4 - &amp;quot;1er axe de réflexion&amp;quot;&quot;/&gt;&lt;property id=&quot;20307&quot; value=&quot;258&quot;/&gt;&lt;/object&gt;&lt;object type=&quot;3&quot; unique_id=&quot;10005&quot;&gt;&lt;property id=&quot;20148&quot; value=&quot;5&quot;/&gt;&lt;property id=&quot;20300&quot; value=&quot;Diapositive 5 - &amp;quot;Parcours M@gistere « EPS et usages du numérique »&amp;quot;&quot;/&gt;&lt;property id=&quot;20307&quot; value=&quot;259&quot;/&gt;&lt;/object&gt;&lt;object type=&quot;3&quot; unique_id=&quot;10007&quot;&gt;&lt;property id=&quot;20148&quot; value=&quot;5&quot;/&gt;&lt;property id=&quot;20300&quot; value=&quot;Diapositive 7 - &amp;quot;Classe Virtuelle&amp;quot;&quot;/&gt;&lt;property id=&quot;20307&quot; value=&quot;261&quot;/&gt;&lt;/object&gt;&lt;object type=&quot;3&quot; unique_id=&quot;10017&quot;&gt;&lt;property id=&quot;20148&quot; value=&quot;5&quot;/&gt;&lt;property id=&quot;20300&quot; value=&quot;Diapositive 12 - &amp;quot;Merci de votre attention&amp;quot;&quot;/&gt;&lt;property id=&quot;20307&quot; value=&quot;271&quot;/&gt;&lt;/object&gt;&lt;object type=&quot;3&quot; unique_id=&quot;10137&quot;&gt;&lt;property id=&quot;20148&quot; value=&quot;5&quot;/&gt;&lt;property id=&quot;20300&quot; value=&quot;Diapositive 6 - &amp;quot;Les 8 GroupeMENTs de bassinS et leurs binômes de professeurs référents&amp;quot;&quot;/&gt;&lt;property id=&quot;20307&quot; value=&quot;274&quot;/&gt;&lt;/object&gt;&lt;object type=&quot;3&quot; unique_id=&quot;10360&quot;&gt;&lt;property id=&quot;20148&quot; value=&quot;5&quot;/&gt;&lt;property id=&quot;20300&quot; value=&quot;Diapositive 8 - &amp;quot;2ème axe de réflexion&amp;quot;&quot;/&gt;&lt;property id=&quot;20307&quot; value=&quot;275&quot;/&gt;&lt;/object&gt;&lt;object type=&quot;3&quot; unique_id=&quot;10388&quot;&gt;&lt;property id=&quot;20148&quot; value=&quot;5&quot;/&gt;&lt;property id=&quot;20300&quot; value=&quot;Diapositive 3 - &amp;quot;PLAN D’Actions du pôle de compétences&amp;quot;&quot;/&gt;&lt;property id=&quot;20307&quot; value=&quot;276&quot;/&gt;&lt;/object&gt;&lt;object type=&quot;3&quot; unique_id=&quot;10495&quot;&gt;&lt;property id=&quot;20148&quot; value=&quot;5&quot;/&gt;&lt;property id=&quot;20300&quot; value=&quot;Diapositive 9 - &amp;quot;- Autoscopie    - Exploitation des données de l’observation   - Gestion disciplinaire   - Modelisation des re&quot;/&gt;&lt;property id=&quot;20307&quot; value=&quot;277&quot;/&gt;&lt;/object&gt;&lt;object type=&quot;3&quot; unique_id=&quot;10540&quot;&gt;&lt;property id=&quot;20148&quot; value=&quot;5&quot;/&gt;&lt;property id=&quot;20300&quot; value=&quot;Diapositive 2 - &amp;quot;ETAT DES LIEUX de l’évolution de la formation et des pratiques d’enseignement en EPS pour et par le numérique&quot;/&gt;&lt;property id=&quot;20307&quot; value=&quot;279&quot;/&gt;&lt;/object&gt;&lt;object type=&quot;3&quot; unique_id=&quot;10541&quot;&gt;&lt;property id=&quot;20148&quot; value=&quot;5&quot;/&gt;&lt;property id=&quot;20300&quot; value=&quot;Diapositive 11 - &amp;quot;3ème axe de réflexion&amp;quot;&quot;/&gt;&lt;property id=&quot;20307&quot; value=&quot;278&quot;/&gt;&lt;/object&gt;&lt;object type=&quot;3&quot; unique_id=&quot;10646&quot;&gt;&lt;property id=&quot;20148&quot; value=&quot;5&quot;/&gt;&lt;property id=&quot;20300&quot; value=&quot;Diapositive 10 - &amp;quot;PackEPS&amp;quot;&quot;/&gt;&lt;property id=&quot;20307&quot; value=&quot;280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499</Words>
  <Application>Microsoft Office PowerPoint</Application>
  <PresentationFormat>Affichage à l'écran (4:3)</PresentationFormat>
  <Paragraphs>89</Paragraphs>
  <Slides>32</Slides>
  <Notes>32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Un USAGE POSSIBLE D’OUTILS numériques en EPS dans l’APSA Basket-ball…  Exposé à l’AEEPS – Jeudi 24 Mars 2016</vt:lpstr>
      <vt:lpstr>Contexte d’enseignement</vt:lpstr>
      <vt:lpstr>Des élèves L’aPSA Basket-ball</vt:lpstr>
      <vt:lpstr>Rappel des programmes et de la situation de référence Niveau 4</vt:lpstr>
      <vt:lpstr>Rappel des éléments à évaluer dans le référentiel pour les baccaulérats des voies GT</vt:lpstr>
      <vt:lpstr>Rappel des éléments à évaluer dans le référentiel pour les baccaulérats des voies GT (suite)</vt:lpstr>
      <vt:lpstr>Une ProblématiquE récurrente</vt:lpstr>
      <vt:lpstr>Les plus-values de l’usage des outils numériques</vt:lpstr>
      <vt:lpstr>L’élève dans le rôle de « personne-ressource »</vt:lpstr>
      <vt:lpstr>Dispositif numérique</vt:lpstr>
      <vt:lpstr>APTB : interface d’accueil</vt:lpstr>
      <vt:lpstr>Aptb : configuration</vt:lpstr>
      <vt:lpstr>Aptb : saisie en temps réel</vt:lpstr>
      <vt:lpstr>Aptb : récapitulatif statistique</vt:lpstr>
      <vt:lpstr>Aptb : archivage</vt:lpstr>
      <vt:lpstr>BMS</vt:lpstr>
      <vt:lpstr>BMS</vt:lpstr>
      <vt:lpstr>BMS Ecran d'accueil de l'application pour accéder à ses différentes fonctions</vt:lpstr>
      <vt:lpstr>Module de gestion des équipes constituées dans les différentes classes : - visualiser la composition des équipes - effacer les équipes - consulter les statistiques par équipe</vt:lpstr>
      <vt:lpstr>Module de gestion de la composition de l'équipe verte : ajouter, modifier ou supprimer des joueurs</vt:lpstr>
      <vt:lpstr>Récapitulatif des points offensifs cumulés sur la totalité du cycle par chaque joueur composant l'équipe rouge</vt:lpstr>
      <vt:lpstr>Module de gestion des rencontres réalisées au cours du cycle</vt:lpstr>
      <vt:lpstr>Récapitulatif des points offensifs cumulés par chaque joueur lors de la rencontre opposant l'équipe verte et l'équipe rouge</vt:lpstr>
      <vt:lpstr>Interface de gestion d'une rencontre permettant de : - comptabiliser les points par joueur - comptabiliser les fautes individuelles - gérer le temps - gérer le score - gérer les remplacements</vt:lpstr>
      <vt:lpstr>Interface de gestion des remplacements</vt:lpstr>
      <vt:lpstr>Saisie en temps réel…</vt:lpstr>
      <vt:lpstr>Exemple de fiche individuelle des points offensifs cumulés par un joueur</vt:lpstr>
      <vt:lpstr>Récapitulatif des points défensifs cumulés par chaque joueur lors de la rencontre opposant l'équipe verte et l'équipe rouge</vt:lpstr>
      <vt:lpstr>Récapitulatif des points défensifs cumulés sur la totalité du cycle par chaque joueur composant l'équipe rouge</vt:lpstr>
      <vt:lpstr>Exemple de fiche individuelle des points défensifs cumulés par un joueur</vt:lpstr>
      <vt:lpstr>Un changement dans nos pratiques…</vt:lpstr>
      <vt:lpstr>Le bon enseignant n’est pas forcément celui qui recourt aux ressources numériques et la qualité de la relation pédagogique ne se mesure pas à la quantité d’heures passées devant les écrans.  Merci de votre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@DM!N</dc:creator>
  <cp:lastModifiedBy>LAVIE</cp:lastModifiedBy>
  <cp:revision>122</cp:revision>
  <dcterms:created xsi:type="dcterms:W3CDTF">2014-05-17T19:42:57Z</dcterms:created>
  <dcterms:modified xsi:type="dcterms:W3CDTF">2016-04-01T10:49:57Z</dcterms:modified>
</cp:coreProperties>
</file>