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92" r:id="rId2"/>
    <p:sldId id="378" r:id="rId3"/>
    <p:sldId id="379" r:id="rId4"/>
    <p:sldId id="402" r:id="rId5"/>
    <p:sldId id="381" r:id="rId6"/>
    <p:sldId id="391" r:id="rId7"/>
    <p:sldId id="380" r:id="rId8"/>
    <p:sldId id="382" r:id="rId9"/>
    <p:sldId id="386" r:id="rId10"/>
    <p:sldId id="383" r:id="rId11"/>
    <p:sldId id="384" r:id="rId12"/>
    <p:sldId id="392" r:id="rId13"/>
    <p:sldId id="393" r:id="rId14"/>
    <p:sldId id="394" r:id="rId15"/>
    <p:sldId id="395" r:id="rId16"/>
    <p:sldId id="396" r:id="rId17"/>
    <p:sldId id="401" r:id="rId18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78AFC"/>
    <a:srgbClr val="BAC7F9"/>
    <a:srgbClr val="D9F597"/>
    <a:srgbClr val="FFA1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  <a:tblStyle styleId="{5940675A-B579-460E-94D1-54222C63F5DA}" styleName="Aucun style, grille du tableau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60"/>
    <p:restoredTop sz="94925"/>
  </p:normalViewPr>
  <p:slideViewPr>
    <p:cSldViewPr snapToGrid="0">
      <p:cViewPr varScale="1">
        <p:scale>
          <a:sx n="53" d="100"/>
          <a:sy n="53" d="100"/>
        </p:scale>
        <p:origin x="10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FC7577-809E-4284-8219-39C85B825287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fr-FR"/>
        </a:p>
      </dgm:t>
    </dgm:pt>
    <dgm:pt modelId="{BEBEB586-C573-450B-B445-B8087F08C2E8}">
      <dgm:prSet phldrT="[Texte]"/>
      <dgm:spPr/>
      <dgm:t>
        <a:bodyPr/>
        <a:lstStyle/>
        <a:p>
          <a:r>
            <a:rPr lang="fr-FR" dirty="0"/>
            <a:t>PROSCRIRE</a:t>
          </a:r>
        </a:p>
      </dgm:t>
    </dgm:pt>
    <dgm:pt modelId="{067FCFC8-F6D8-4BDE-B052-457CFFC5BC3C}" type="parTrans" cxnId="{20981C95-9B94-40AF-ADBE-D4C39BD1146C}">
      <dgm:prSet/>
      <dgm:spPr/>
      <dgm:t>
        <a:bodyPr/>
        <a:lstStyle/>
        <a:p>
          <a:endParaRPr lang="fr-FR"/>
        </a:p>
      </dgm:t>
    </dgm:pt>
    <dgm:pt modelId="{84DA0538-20C6-4674-9AFC-79CC1ABE42F0}" type="sibTrans" cxnId="{20981C95-9B94-40AF-ADBE-D4C39BD1146C}">
      <dgm:prSet/>
      <dgm:spPr/>
      <dgm:t>
        <a:bodyPr/>
        <a:lstStyle/>
        <a:p>
          <a:endParaRPr lang="fr-FR"/>
        </a:p>
      </dgm:t>
    </dgm:pt>
    <dgm:pt modelId="{B4CC7A39-C4A4-4D3E-A59E-7618401FB3CA}">
      <dgm:prSet phldrT="[Texte]"/>
      <dgm:spPr/>
      <dgm:t>
        <a:bodyPr/>
        <a:lstStyle/>
        <a:p>
          <a:r>
            <a:rPr lang="fr-FR" dirty="0"/>
            <a:t>AMPLIFIER</a:t>
          </a:r>
        </a:p>
      </dgm:t>
    </dgm:pt>
    <dgm:pt modelId="{10DB4F82-CE64-432A-8D72-15F2781D018B}" type="parTrans" cxnId="{584FD1FA-5CB2-48EB-BDBA-369B34D6EC79}">
      <dgm:prSet/>
      <dgm:spPr/>
      <dgm:t>
        <a:bodyPr/>
        <a:lstStyle/>
        <a:p>
          <a:endParaRPr lang="fr-FR"/>
        </a:p>
      </dgm:t>
    </dgm:pt>
    <dgm:pt modelId="{84796674-916D-4D75-AE4D-DC51DEA1A42C}" type="sibTrans" cxnId="{584FD1FA-5CB2-48EB-BDBA-369B34D6EC79}">
      <dgm:prSet/>
      <dgm:spPr/>
      <dgm:t>
        <a:bodyPr/>
        <a:lstStyle/>
        <a:p>
          <a:endParaRPr lang="fr-FR"/>
        </a:p>
      </dgm:t>
    </dgm:pt>
    <dgm:pt modelId="{C7C7786A-F420-4B06-A4F1-227978A5DF28}">
      <dgm:prSet phldrT="[Texte]"/>
      <dgm:spPr/>
      <dgm:t>
        <a:bodyPr/>
        <a:lstStyle/>
        <a:p>
          <a:r>
            <a:rPr lang="fr-FR" dirty="0"/>
            <a:t>CONNECTER</a:t>
          </a:r>
        </a:p>
      </dgm:t>
    </dgm:pt>
    <dgm:pt modelId="{62E84AFA-189B-45E3-9297-C29573F44886}" type="parTrans" cxnId="{B71BF619-81E0-4FD0-948C-F5E984B5BCB0}">
      <dgm:prSet/>
      <dgm:spPr/>
      <dgm:t>
        <a:bodyPr/>
        <a:lstStyle/>
        <a:p>
          <a:endParaRPr lang="fr-FR"/>
        </a:p>
      </dgm:t>
    </dgm:pt>
    <dgm:pt modelId="{CC362590-89EB-4E80-BEAC-A2C6C13BDBD9}" type="sibTrans" cxnId="{B71BF619-81E0-4FD0-948C-F5E984B5BCB0}">
      <dgm:prSet/>
      <dgm:spPr/>
      <dgm:t>
        <a:bodyPr/>
        <a:lstStyle/>
        <a:p>
          <a:endParaRPr lang="fr-FR"/>
        </a:p>
      </dgm:t>
    </dgm:pt>
    <dgm:pt modelId="{28630B82-910F-4BB2-8C17-9893CC97C8A5}">
      <dgm:prSet/>
      <dgm:spPr/>
      <dgm:t>
        <a:bodyPr/>
        <a:lstStyle/>
        <a:p>
          <a:r>
            <a:rPr lang="fr-FR" dirty="0"/>
            <a:t>ENQUETER</a:t>
          </a:r>
        </a:p>
      </dgm:t>
    </dgm:pt>
    <dgm:pt modelId="{35B32B16-8C5E-4140-A22F-25C67D226465}" type="parTrans" cxnId="{DFF40548-889F-44C8-A567-B0729EACCE7E}">
      <dgm:prSet/>
      <dgm:spPr/>
      <dgm:t>
        <a:bodyPr/>
        <a:lstStyle/>
        <a:p>
          <a:endParaRPr lang="fr-FR"/>
        </a:p>
      </dgm:t>
    </dgm:pt>
    <dgm:pt modelId="{310182A3-8203-434E-A23D-7D37D966DDAE}" type="sibTrans" cxnId="{DFF40548-889F-44C8-A567-B0729EACCE7E}">
      <dgm:prSet/>
      <dgm:spPr/>
      <dgm:t>
        <a:bodyPr/>
        <a:lstStyle/>
        <a:p>
          <a:endParaRPr lang="fr-FR"/>
        </a:p>
      </dgm:t>
    </dgm:pt>
    <dgm:pt modelId="{6476D461-8538-4271-99CE-E3F6A5DCC007}">
      <dgm:prSet/>
      <dgm:spPr/>
      <dgm:t>
        <a:bodyPr/>
        <a:lstStyle/>
        <a:p>
          <a:r>
            <a:rPr lang="fr-FR" dirty="0"/>
            <a:t>Ouvrir des possibles tout en limitant les choix</a:t>
          </a:r>
        </a:p>
      </dgm:t>
    </dgm:pt>
    <dgm:pt modelId="{7E942A34-19A0-4E5F-A948-6ACAE31FD27E}" type="parTrans" cxnId="{937D77BA-0415-4F4F-A205-C3CA72639F0C}">
      <dgm:prSet/>
      <dgm:spPr/>
      <dgm:t>
        <a:bodyPr/>
        <a:lstStyle/>
        <a:p>
          <a:endParaRPr lang="fr-FR"/>
        </a:p>
      </dgm:t>
    </dgm:pt>
    <dgm:pt modelId="{7298D120-1AC6-4D8B-9C48-F8AA9D51DE38}" type="sibTrans" cxnId="{937D77BA-0415-4F4F-A205-C3CA72639F0C}">
      <dgm:prSet/>
      <dgm:spPr/>
      <dgm:t>
        <a:bodyPr/>
        <a:lstStyle/>
        <a:p>
          <a:endParaRPr lang="fr-FR"/>
        </a:p>
      </dgm:t>
    </dgm:pt>
    <dgm:pt modelId="{46FC1591-081B-4869-8041-AA2BC70CE4A7}">
      <dgm:prSet/>
      <dgm:spPr/>
      <dgm:t>
        <a:bodyPr/>
        <a:lstStyle/>
        <a:p>
          <a:r>
            <a:rPr lang="fr-FR" dirty="0"/>
            <a:t>Effet « loupe » sur certains éléments de la situation sur soi et/ou l’environnement</a:t>
          </a:r>
        </a:p>
      </dgm:t>
    </dgm:pt>
    <dgm:pt modelId="{D364D17E-81FC-4B22-95CC-47C9782539CD}" type="parTrans" cxnId="{F1CEB5C9-BA93-4A05-9592-06B3FB7F39CA}">
      <dgm:prSet/>
      <dgm:spPr/>
      <dgm:t>
        <a:bodyPr/>
        <a:lstStyle/>
        <a:p>
          <a:endParaRPr lang="fr-FR"/>
        </a:p>
      </dgm:t>
    </dgm:pt>
    <dgm:pt modelId="{D36BAD18-3CAF-419A-951C-2D15C90AD08C}" type="sibTrans" cxnId="{F1CEB5C9-BA93-4A05-9592-06B3FB7F39CA}">
      <dgm:prSet/>
      <dgm:spPr/>
      <dgm:t>
        <a:bodyPr/>
        <a:lstStyle/>
        <a:p>
          <a:endParaRPr lang="fr-FR"/>
        </a:p>
      </dgm:t>
    </dgm:pt>
    <dgm:pt modelId="{12E62E7C-BE17-457F-A782-41F651E7B9AF}">
      <dgm:prSet/>
      <dgm:spPr/>
      <dgm:t>
        <a:bodyPr/>
        <a:lstStyle/>
        <a:p>
          <a:r>
            <a:rPr lang="fr-FR" dirty="0"/>
            <a:t>Tisser des lien en favorisant la reconnaissance « d’airs de famille »</a:t>
          </a:r>
        </a:p>
      </dgm:t>
    </dgm:pt>
    <dgm:pt modelId="{8B518F97-07FA-4924-90FD-8BF560FD5743}" type="parTrans" cxnId="{06BFA4E0-40D0-4ACF-8739-316EC42A705B}">
      <dgm:prSet/>
      <dgm:spPr/>
      <dgm:t>
        <a:bodyPr/>
        <a:lstStyle/>
        <a:p>
          <a:endParaRPr lang="fr-FR"/>
        </a:p>
      </dgm:t>
    </dgm:pt>
    <dgm:pt modelId="{F4037441-0591-4B65-9AC2-2D322666915D}" type="sibTrans" cxnId="{06BFA4E0-40D0-4ACF-8739-316EC42A705B}">
      <dgm:prSet/>
      <dgm:spPr/>
      <dgm:t>
        <a:bodyPr/>
        <a:lstStyle/>
        <a:p>
          <a:endParaRPr lang="fr-FR"/>
        </a:p>
      </dgm:t>
    </dgm:pt>
    <dgm:pt modelId="{47FDF8BE-1941-4FEF-A300-F3EE0CAC8A67}">
      <dgm:prSet/>
      <dgm:spPr/>
      <dgm:t>
        <a:bodyPr/>
        <a:lstStyle/>
        <a:p>
          <a:r>
            <a:rPr lang="fr-FR" dirty="0"/>
            <a:t>Chercher à mieux comprendre, notamment par questionnement, « le monde propre » de l’élève</a:t>
          </a:r>
        </a:p>
      </dgm:t>
    </dgm:pt>
    <dgm:pt modelId="{680BFF12-F772-4BBF-A321-5B7DE13CD348}" type="parTrans" cxnId="{CBD8F19B-953B-42B9-B49A-C511EE55ED5E}">
      <dgm:prSet/>
      <dgm:spPr/>
      <dgm:t>
        <a:bodyPr/>
        <a:lstStyle/>
        <a:p>
          <a:endParaRPr lang="fr-FR"/>
        </a:p>
      </dgm:t>
    </dgm:pt>
    <dgm:pt modelId="{EB96324E-3AE7-45A5-91B6-33448D2E4A30}" type="sibTrans" cxnId="{CBD8F19B-953B-42B9-B49A-C511EE55ED5E}">
      <dgm:prSet/>
      <dgm:spPr/>
      <dgm:t>
        <a:bodyPr/>
        <a:lstStyle/>
        <a:p>
          <a:endParaRPr lang="fr-FR"/>
        </a:p>
      </dgm:t>
    </dgm:pt>
    <dgm:pt modelId="{F177BBB0-5B99-4225-BF2B-FCFF9FC2CF4B}" type="pres">
      <dgm:prSet presAssocID="{1BFC7577-809E-4284-8219-39C85B825287}" presName="linear" presStyleCnt="0">
        <dgm:presLayoutVars>
          <dgm:dir/>
          <dgm:animLvl val="lvl"/>
          <dgm:resizeHandles val="exact"/>
        </dgm:presLayoutVars>
      </dgm:prSet>
      <dgm:spPr/>
    </dgm:pt>
    <dgm:pt modelId="{E8A4065D-5325-47F2-85B5-F0F506704F4F}" type="pres">
      <dgm:prSet presAssocID="{BEBEB586-C573-450B-B445-B8087F08C2E8}" presName="parentLin" presStyleCnt="0"/>
      <dgm:spPr/>
    </dgm:pt>
    <dgm:pt modelId="{D7826E2E-924E-4C3B-9E65-AB1D057346D7}" type="pres">
      <dgm:prSet presAssocID="{BEBEB586-C573-450B-B445-B8087F08C2E8}" presName="parentLeftMargin" presStyleLbl="node1" presStyleIdx="0" presStyleCnt="4"/>
      <dgm:spPr/>
    </dgm:pt>
    <dgm:pt modelId="{59BF2B25-45B6-4FCB-9279-C15E13DB333F}" type="pres">
      <dgm:prSet presAssocID="{BEBEB586-C573-450B-B445-B8087F08C2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F9D0BDF-99D1-4E77-8CA8-BC8B878BEFDC}" type="pres">
      <dgm:prSet presAssocID="{BEBEB586-C573-450B-B445-B8087F08C2E8}" presName="negativeSpace" presStyleCnt="0"/>
      <dgm:spPr/>
    </dgm:pt>
    <dgm:pt modelId="{AEB2CAC9-8703-41BC-89F3-4785721371F9}" type="pres">
      <dgm:prSet presAssocID="{BEBEB586-C573-450B-B445-B8087F08C2E8}" presName="childText" presStyleLbl="conFgAcc1" presStyleIdx="0" presStyleCnt="4">
        <dgm:presLayoutVars>
          <dgm:bulletEnabled val="1"/>
        </dgm:presLayoutVars>
      </dgm:prSet>
      <dgm:spPr/>
    </dgm:pt>
    <dgm:pt modelId="{38B21E0A-6B18-488B-953D-79AC0CB9C7D4}" type="pres">
      <dgm:prSet presAssocID="{84DA0538-20C6-4674-9AFC-79CC1ABE42F0}" presName="spaceBetweenRectangles" presStyleCnt="0"/>
      <dgm:spPr/>
    </dgm:pt>
    <dgm:pt modelId="{71DD7EE2-3B4D-41AB-9EBB-5A7A762DD91A}" type="pres">
      <dgm:prSet presAssocID="{B4CC7A39-C4A4-4D3E-A59E-7618401FB3CA}" presName="parentLin" presStyleCnt="0"/>
      <dgm:spPr/>
    </dgm:pt>
    <dgm:pt modelId="{D46BE66D-B73C-4D00-A688-42A5BF82E716}" type="pres">
      <dgm:prSet presAssocID="{B4CC7A39-C4A4-4D3E-A59E-7618401FB3CA}" presName="parentLeftMargin" presStyleLbl="node1" presStyleIdx="0" presStyleCnt="4"/>
      <dgm:spPr/>
    </dgm:pt>
    <dgm:pt modelId="{F333395D-B0ED-43FC-8CBC-A8D4FDF7A94D}" type="pres">
      <dgm:prSet presAssocID="{B4CC7A39-C4A4-4D3E-A59E-7618401FB3C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5F8FE5A-3092-4FFB-939E-EABEF6135E02}" type="pres">
      <dgm:prSet presAssocID="{B4CC7A39-C4A4-4D3E-A59E-7618401FB3CA}" presName="negativeSpace" presStyleCnt="0"/>
      <dgm:spPr/>
    </dgm:pt>
    <dgm:pt modelId="{2CC133AF-6915-4488-A96A-6FDE492C7C50}" type="pres">
      <dgm:prSet presAssocID="{B4CC7A39-C4A4-4D3E-A59E-7618401FB3CA}" presName="childText" presStyleLbl="conFgAcc1" presStyleIdx="1" presStyleCnt="4">
        <dgm:presLayoutVars>
          <dgm:bulletEnabled val="1"/>
        </dgm:presLayoutVars>
      </dgm:prSet>
      <dgm:spPr/>
    </dgm:pt>
    <dgm:pt modelId="{4BBC487F-F551-428C-8D6C-4B7C0DBC8C57}" type="pres">
      <dgm:prSet presAssocID="{84796674-916D-4D75-AE4D-DC51DEA1A42C}" presName="spaceBetweenRectangles" presStyleCnt="0"/>
      <dgm:spPr/>
    </dgm:pt>
    <dgm:pt modelId="{802ABA9D-330E-4D12-8452-366C49733253}" type="pres">
      <dgm:prSet presAssocID="{C7C7786A-F420-4B06-A4F1-227978A5DF28}" presName="parentLin" presStyleCnt="0"/>
      <dgm:spPr/>
    </dgm:pt>
    <dgm:pt modelId="{FD488903-7E23-4013-9324-FFF2D88B5B1E}" type="pres">
      <dgm:prSet presAssocID="{C7C7786A-F420-4B06-A4F1-227978A5DF28}" presName="parentLeftMargin" presStyleLbl="node1" presStyleIdx="1" presStyleCnt="4"/>
      <dgm:spPr/>
    </dgm:pt>
    <dgm:pt modelId="{3A6D7E43-30B8-41A5-B387-3AD5F1AE56E8}" type="pres">
      <dgm:prSet presAssocID="{C7C7786A-F420-4B06-A4F1-227978A5DF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442DA96-11E6-4007-8DCD-D697E8531C6D}" type="pres">
      <dgm:prSet presAssocID="{C7C7786A-F420-4B06-A4F1-227978A5DF28}" presName="negativeSpace" presStyleCnt="0"/>
      <dgm:spPr/>
    </dgm:pt>
    <dgm:pt modelId="{E21F1BDE-6E97-4E36-9384-0840AB25EB7A}" type="pres">
      <dgm:prSet presAssocID="{C7C7786A-F420-4B06-A4F1-227978A5DF28}" presName="childText" presStyleLbl="conFgAcc1" presStyleIdx="2" presStyleCnt="4">
        <dgm:presLayoutVars>
          <dgm:bulletEnabled val="1"/>
        </dgm:presLayoutVars>
      </dgm:prSet>
      <dgm:spPr/>
    </dgm:pt>
    <dgm:pt modelId="{B81B00FE-8948-434C-A54C-E640D4272101}" type="pres">
      <dgm:prSet presAssocID="{CC362590-89EB-4E80-BEAC-A2C6C13BDBD9}" presName="spaceBetweenRectangles" presStyleCnt="0"/>
      <dgm:spPr/>
    </dgm:pt>
    <dgm:pt modelId="{5422BEB9-2581-4619-B50E-0E76ECCE30B4}" type="pres">
      <dgm:prSet presAssocID="{28630B82-910F-4BB2-8C17-9893CC97C8A5}" presName="parentLin" presStyleCnt="0"/>
      <dgm:spPr/>
    </dgm:pt>
    <dgm:pt modelId="{9E79F20B-6931-42AF-A640-AAC82814E91F}" type="pres">
      <dgm:prSet presAssocID="{28630B82-910F-4BB2-8C17-9893CC97C8A5}" presName="parentLeftMargin" presStyleLbl="node1" presStyleIdx="2" presStyleCnt="4"/>
      <dgm:spPr/>
    </dgm:pt>
    <dgm:pt modelId="{A85C1919-F29B-48CC-A754-F01D35B14B07}" type="pres">
      <dgm:prSet presAssocID="{28630B82-910F-4BB2-8C17-9893CC97C8A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DBCD613-4418-4136-A7F8-797DC2C042DA}" type="pres">
      <dgm:prSet presAssocID="{28630B82-910F-4BB2-8C17-9893CC97C8A5}" presName="negativeSpace" presStyleCnt="0"/>
      <dgm:spPr/>
    </dgm:pt>
    <dgm:pt modelId="{C0A81FCB-A6EB-49AE-8FE7-784DA58CFF0F}" type="pres">
      <dgm:prSet presAssocID="{28630B82-910F-4BB2-8C17-9893CC97C8A5}" presName="childText" presStyleLbl="conFgAcc1" presStyleIdx="3" presStyleCnt="4" custLinFactNeighborX="2035" custLinFactNeighborY="-4292">
        <dgm:presLayoutVars>
          <dgm:bulletEnabled val="1"/>
        </dgm:presLayoutVars>
      </dgm:prSet>
      <dgm:spPr/>
    </dgm:pt>
  </dgm:ptLst>
  <dgm:cxnLst>
    <dgm:cxn modelId="{502E9300-353C-4FC1-89CF-4A33193CE506}" type="presOf" srcId="{B4CC7A39-C4A4-4D3E-A59E-7618401FB3CA}" destId="{D46BE66D-B73C-4D00-A688-42A5BF82E716}" srcOrd="0" destOrd="0" presId="urn:microsoft.com/office/officeart/2005/8/layout/list1"/>
    <dgm:cxn modelId="{B71BF619-81E0-4FD0-948C-F5E984B5BCB0}" srcId="{1BFC7577-809E-4284-8219-39C85B825287}" destId="{C7C7786A-F420-4B06-A4F1-227978A5DF28}" srcOrd="2" destOrd="0" parTransId="{62E84AFA-189B-45E3-9297-C29573F44886}" sibTransId="{CC362590-89EB-4E80-BEAC-A2C6C13BDBD9}"/>
    <dgm:cxn modelId="{3E1BA01C-AD98-4D12-99AD-28531F5F2FA1}" type="presOf" srcId="{28630B82-910F-4BB2-8C17-9893CC97C8A5}" destId="{A85C1919-F29B-48CC-A754-F01D35B14B07}" srcOrd="1" destOrd="0" presId="urn:microsoft.com/office/officeart/2005/8/layout/list1"/>
    <dgm:cxn modelId="{DFF40548-889F-44C8-A567-B0729EACCE7E}" srcId="{1BFC7577-809E-4284-8219-39C85B825287}" destId="{28630B82-910F-4BB2-8C17-9893CC97C8A5}" srcOrd="3" destOrd="0" parTransId="{35B32B16-8C5E-4140-A22F-25C67D226465}" sibTransId="{310182A3-8203-434E-A23D-7D37D966DDAE}"/>
    <dgm:cxn modelId="{8E353A4E-FDE2-4E5B-99AE-D445D301218E}" type="presOf" srcId="{C7C7786A-F420-4B06-A4F1-227978A5DF28}" destId="{FD488903-7E23-4013-9324-FFF2D88B5B1E}" srcOrd="0" destOrd="0" presId="urn:microsoft.com/office/officeart/2005/8/layout/list1"/>
    <dgm:cxn modelId="{4CC0DF55-E2BA-4CF2-AF7F-B898B04E0792}" type="presOf" srcId="{BEBEB586-C573-450B-B445-B8087F08C2E8}" destId="{D7826E2E-924E-4C3B-9E65-AB1D057346D7}" srcOrd="0" destOrd="0" presId="urn:microsoft.com/office/officeart/2005/8/layout/list1"/>
    <dgm:cxn modelId="{6C328257-81E8-46FB-9230-FE1E2A89E5F8}" type="presOf" srcId="{BEBEB586-C573-450B-B445-B8087F08C2E8}" destId="{59BF2B25-45B6-4FCB-9279-C15E13DB333F}" srcOrd="1" destOrd="0" presId="urn:microsoft.com/office/officeart/2005/8/layout/list1"/>
    <dgm:cxn modelId="{810E707E-4291-4C6B-9F6D-3E4828F22006}" type="presOf" srcId="{47FDF8BE-1941-4FEF-A300-F3EE0CAC8A67}" destId="{C0A81FCB-A6EB-49AE-8FE7-784DA58CFF0F}" srcOrd="0" destOrd="0" presId="urn:microsoft.com/office/officeart/2005/8/layout/list1"/>
    <dgm:cxn modelId="{D88C7289-B102-41A5-99D6-1B1C1B610886}" type="presOf" srcId="{C7C7786A-F420-4B06-A4F1-227978A5DF28}" destId="{3A6D7E43-30B8-41A5-B387-3AD5F1AE56E8}" srcOrd="1" destOrd="0" presId="urn:microsoft.com/office/officeart/2005/8/layout/list1"/>
    <dgm:cxn modelId="{65ED8F8E-951B-4FB3-B043-E62446958BF3}" type="presOf" srcId="{B4CC7A39-C4A4-4D3E-A59E-7618401FB3CA}" destId="{F333395D-B0ED-43FC-8CBC-A8D4FDF7A94D}" srcOrd="1" destOrd="0" presId="urn:microsoft.com/office/officeart/2005/8/layout/list1"/>
    <dgm:cxn modelId="{20981C95-9B94-40AF-ADBE-D4C39BD1146C}" srcId="{1BFC7577-809E-4284-8219-39C85B825287}" destId="{BEBEB586-C573-450B-B445-B8087F08C2E8}" srcOrd="0" destOrd="0" parTransId="{067FCFC8-F6D8-4BDE-B052-457CFFC5BC3C}" sibTransId="{84DA0538-20C6-4674-9AFC-79CC1ABE42F0}"/>
    <dgm:cxn modelId="{CBD8F19B-953B-42B9-B49A-C511EE55ED5E}" srcId="{28630B82-910F-4BB2-8C17-9893CC97C8A5}" destId="{47FDF8BE-1941-4FEF-A300-F3EE0CAC8A67}" srcOrd="0" destOrd="0" parTransId="{680BFF12-F772-4BBF-A321-5B7DE13CD348}" sibTransId="{EB96324E-3AE7-45A5-91B6-33448D2E4A30}"/>
    <dgm:cxn modelId="{5494A1B6-263E-4C44-A3A9-89205FB425C7}" type="presOf" srcId="{6476D461-8538-4271-99CE-E3F6A5DCC007}" destId="{AEB2CAC9-8703-41BC-89F3-4785721371F9}" srcOrd="0" destOrd="0" presId="urn:microsoft.com/office/officeart/2005/8/layout/list1"/>
    <dgm:cxn modelId="{937D77BA-0415-4F4F-A205-C3CA72639F0C}" srcId="{BEBEB586-C573-450B-B445-B8087F08C2E8}" destId="{6476D461-8538-4271-99CE-E3F6A5DCC007}" srcOrd="0" destOrd="0" parTransId="{7E942A34-19A0-4E5F-A948-6ACAE31FD27E}" sibTransId="{7298D120-1AC6-4D8B-9C48-F8AA9D51DE38}"/>
    <dgm:cxn modelId="{B7C5A6BE-07B2-45F3-901A-B0F61C686588}" type="presOf" srcId="{1BFC7577-809E-4284-8219-39C85B825287}" destId="{F177BBB0-5B99-4225-BF2B-FCFF9FC2CF4B}" srcOrd="0" destOrd="0" presId="urn:microsoft.com/office/officeart/2005/8/layout/list1"/>
    <dgm:cxn modelId="{F1CEB5C9-BA93-4A05-9592-06B3FB7F39CA}" srcId="{B4CC7A39-C4A4-4D3E-A59E-7618401FB3CA}" destId="{46FC1591-081B-4869-8041-AA2BC70CE4A7}" srcOrd="0" destOrd="0" parTransId="{D364D17E-81FC-4B22-95CC-47C9782539CD}" sibTransId="{D36BAD18-3CAF-419A-951C-2D15C90AD08C}"/>
    <dgm:cxn modelId="{4E311ED2-D2DB-4204-9A2E-AACC5E72C4F1}" type="presOf" srcId="{12E62E7C-BE17-457F-A782-41F651E7B9AF}" destId="{E21F1BDE-6E97-4E36-9384-0840AB25EB7A}" srcOrd="0" destOrd="0" presId="urn:microsoft.com/office/officeart/2005/8/layout/list1"/>
    <dgm:cxn modelId="{E865CFDD-AA2D-4460-86BE-57382AC96ADA}" type="presOf" srcId="{28630B82-910F-4BB2-8C17-9893CC97C8A5}" destId="{9E79F20B-6931-42AF-A640-AAC82814E91F}" srcOrd="0" destOrd="0" presId="urn:microsoft.com/office/officeart/2005/8/layout/list1"/>
    <dgm:cxn modelId="{5BC3D1DF-F355-4DBF-B80A-780F0271F941}" type="presOf" srcId="{46FC1591-081B-4869-8041-AA2BC70CE4A7}" destId="{2CC133AF-6915-4488-A96A-6FDE492C7C50}" srcOrd="0" destOrd="0" presId="urn:microsoft.com/office/officeart/2005/8/layout/list1"/>
    <dgm:cxn modelId="{06BFA4E0-40D0-4ACF-8739-316EC42A705B}" srcId="{C7C7786A-F420-4B06-A4F1-227978A5DF28}" destId="{12E62E7C-BE17-457F-A782-41F651E7B9AF}" srcOrd="0" destOrd="0" parTransId="{8B518F97-07FA-4924-90FD-8BF560FD5743}" sibTransId="{F4037441-0591-4B65-9AC2-2D322666915D}"/>
    <dgm:cxn modelId="{584FD1FA-5CB2-48EB-BDBA-369B34D6EC79}" srcId="{1BFC7577-809E-4284-8219-39C85B825287}" destId="{B4CC7A39-C4A4-4D3E-A59E-7618401FB3CA}" srcOrd="1" destOrd="0" parTransId="{10DB4F82-CE64-432A-8D72-15F2781D018B}" sibTransId="{84796674-916D-4D75-AE4D-DC51DEA1A42C}"/>
    <dgm:cxn modelId="{503EEC45-6952-4787-87A6-CACCEFD3C3D8}" type="presParOf" srcId="{F177BBB0-5B99-4225-BF2B-FCFF9FC2CF4B}" destId="{E8A4065D-5325-47F2-85B5-F0F506704F4F}" srcOrd="0" destOrd="0" presId="urn:microsoft.com/office/officeart/2005/8/layout/list1"/>
    <dgm:cxn modelId="{349770C0-2D49-45B8-AB02-806B44B1DFE1}" type="presParOf" srcId="{E8A4065D-5325-47F2-85B5-F0F506704F4F}" destId="{D7826E2E-924E-4C3B-9E65-AB1D057346D7}" srcOrd="0" destOrd="0" presId="urn:microsoft.com/office/officeart/2005/8/layout/list1"/>
    <dgm:cxn modelId="{524F8D0C-9FE2-483D-80DB-072E038EA272}" type="presParOf" srcId="{E8A4065D-5325-47F2-85B5-F0F506704F4F}" destId="{59BF2B25-45B6-4FCB-9279-C15E13DB333F}" srcOrd="1" destOrd="0" presId="urn:microsoft.com/office/officeart/2005/8/layout/list1"/>
    <dgm:cxn modelId="{1CB6E439-245D-4CAF-ACE7-8E6172D639D6}" type="presParOf" srcId="{F177BBB0-5B99-4225-BF2B-FCFF9FC2CF4B}" destId="{2F9D0BDF-99D1-4E77-8CA8-BC8B878BEFDC}" srcOrd="1" destOrd="0" presId="urn:microsoft.com/office/officeart/2005/8/layout/list1"/>
    <dgm:cxn modelId="{3727408A-5174-4D0E-B43D-28027D68D68B}" type="presParOf" srcId="{F177BBB0-5B99-4225-BF2B-FCFF9FC2CF4B}" destId="{AEB2CAC9-8703-41BC-89F3-4785721371F9}" srcOrd="2" destOrd="0" presId="urn:microsoft.com/office/officeart/2005/8/layout/list1"/>
    <dgm:cxn modelId="{3466CF97-C307-4556-B568-779CBF69DC3C}" type="presParOf" srcId="{F177BBB0-5B99-4225-BF2B-FCFF9FC2CF4B}" destId="{38B21E0A-6B18-488B-953D-79AC0CB9C7D4}" srcOrd="3" destOrd="0" presId="urn:microsoft.com/office/officeart/2005/8/layout/list1"/>
    <dgm:cxn modelId="{DC45D43B-62F7-4387-BBD9-EF81FBAF4276}" type="presParOf" srcId="{F177BBB0-5B99-4225-BF2B-FCFF9FC2CF4B}" destId="{71DD7EE2-3B4D-41AB-9EBB-5A7A762DD91A}" srcOrd="4" destOrd="0" presId="urn:microsoft.com/office/officeart/2005/8/layout/list1"/>
    <dgm:cxn modelId="{C7F08F00-A36B-4317-B22C-E1CE2C798FC8}" type="presParOf" srcId="{71DD7EE2-3B4D-41AB-9EBB-5A7A762DD91A}" destId="{D46BE66D-B73C-4D00-A688-42A5BF82E716}" srcOrd="0" destOrd="0" presId="urn:microsoft.com/office/officeart/2005/8/layout/list1"/>
    <dgm:cxn modelId="{03957965-848F-4F84-995B-5DEA7FED4B6A}" type="presParOf" srcId="{71DD7EE2-3B4D-41AB-9EBB-5A7A762DD91A}" destId="{F333395D-B0ED-43FC-8CBC-A8D4FDF7A94D}" srcOrd="1" destOrd="0" presId="urn:microsoft.com/office/officeart/2005/8/layout/list1"/>
    <dgm:cxn modelId="{A07013D2-A1A4-4842-8364-237486B1B6B7}" type="presParOf" srcId="{F177BBB0-5B99-4225-BF2B-FCFF9FC2CF4B}" destId="{85F8FE5A-3092-4FFB-939E-EABEF6135E02}" srcOrd="5" destOrd="0" presId="urn:microsoft.com/office/officeart/2005/8/layout/list1"/>
    <dgm:cxn modelId="{3CF13F5F-A033-4B56-96DC-FC8F93C438FD}" type="presParOf" srcId="{F177BBB0-5B99-4225-BF2B-FCFF9FC2CF4B}" destId="{2CC133AF-6915-4488-A96A-6FDE492C7C50}" srcOrd="6" destOrd="0" presId="urn:microsoft.com/office/officeart/2005/8/layout/list1"/>
    <dgm:cxn modelId="{50D26949-E373-4355-A5D7-28039AE7A8E6}" type="presParOf" srcId="{F177BBB0-5B99-4225-BF2B-FCFF9FC2CF4B}" destId="{4BBC487F-F551-428C-8D6C-4B7C0DBC8C57}" srcOrd="7" destOrd="0" presId="urn:microsoft.com/office/officeart/2005/8/layout/list1"/>
    <dgm:cxn modelId="{7DA3F7B3-59AF-4F77-98E4-54C2276217DA}" type="presParOf" srcId="{F177BBB0-5B99-4225-BF2B-FCFF9FC2CF4B}" destId="{802ABA9D-330E-4D12-8452-366C49733253}" srcOrd="8" destOrd="0" presId="urn:microsoft.com/office/officeart/2005/8/layout/list1"/>
    <dgm:cxn modelId="{F506E475-53DA-4BA7-94C0-D1713AFA8F84}" type="presParOf" srcId="{802ABA9D-330E-4D12-8452-366C49733253}" destId="{FD488903-7E23-4013-9324-FFF2D88B5B1E}" srcOrd="0" destOrd="0" presId="urn:microsoft.com/office/officeart/2005/8/layout/list1"/>
    <dgm:cxn modelId="{02F47E59-B8A1-4261-ACC1-A96880C1674F}" type="presParOf" srcId="{802ABA9D-330E-4D12-8452-366C49733253}" destId="{3A6D7E43-30B8-41A5-B387-3AD5F1AE56E8}" srcOrd="1" destOrd="0" presId="urn:microsoft.com/office/officeart/2005/8/layout/list1"/>
    <dgm:cxn modelId="{FD14C6CD-B49B-44A7-9588-0F1023228A32}" type="presParOf" srcId="{F177BBB0-5B99-4225-BF2B-FCFF9FC2CF4B}" destId="{E442DA96-11E6-4007-8DCD-D697E8531C6D}" srcOrd="9" destOrd="0" presId="urn:microsoft.com/office/officeart/2005/8/layout/list1"/>
    <dgm:cxn modelId="{50427B64-E6AA-4240-880C-F35DC08A1998}" type="presParOf" srcId="{F177BBB0-5B99-4225-BF2B-FCFF9FC2CF4B}" destId="{E21F1BDE-6E97-4E36-9384-0840AB25EB7A}" srcOrd="10" destOrd="0" presId="urn:microsoft.com/office/officeart/2005/8/layout/list1"/>
    <dgm:cxn modelId="{9ABC6CFF-D3E4-445E-8AFD-F8A0D4A675D3}" type="presParOf" srcId="{F177BBB0-5B99-4225-BF2B-FCFF9FC2CF4B}" destId="{B81B00FE-8948-434C-A54C-E640D4272101}" srcOrd="11" destOrd="0" presId="urn:microsoft.com/office/officeart/2005/8/layout/list1"/>
    <dgm:cxn modelId="{35CAC22C-E36A-4DB1-9A98-0E04994FE63E}" type="presParOf" srcId="{F177BBB0-5B99-4225-BF2B-FCFF9FC2CF4B}" destId="{5422BEB9-2581-4619-B50E-0E76ECCE30B4}" srcOrd="12" destOrd="0" presId="urn:microsoft.com/office/officeart/2005/8/layout/list1"/>
    <dgm:cxn modelId="{804590DE-0B15-4082-8C85-A62C4B3BA40A}" type="presParOf" srcId="{5422BEB9-2581-4619-B50E-0E76ECCE30B4}" destId="{9E79F20B-6931-42AF-A640-AAC82814E91F}" srcOrd="0" destOrd="0" presId="urn:microsoft.com/office/officeart/2005/8/layout/list1"/>
    <dgm:cxn modelId="{59D92B2C-6B6C-48D4-BBD7-2B27F2B027F6}" type="presParOf" srcId="{5422BEB9-2581-4619-B50E-0E76ECCE30B4}" destId="{A85C1919-F29B-48CC-A754-F01D35B14B07}" srcOrd="1" destOrd="0" presId="urn:microsoft.com/office/officeart/2005/8/layout/list1"/>
    <dgm:cxn modelId="{6540385C-FE93-4994-8C21-E63EB6AC50A6}" type="presParOf" srcId="{F177BBB0-5B99-4225-BF2B-FCFF9FC2CF4B}" destId="{CDBCD613-4418-4136-A7F8-797DC2C042DA}" srcOrd="13" destOrd="0" presId="urn:microsoft.com/office/officeart/2005/8/layout/list1"/>
    <dgm:cxn modelId="{9B8A139F-FDDF-4383-ADF3-676FA7CC74F8}" type="presParOf" srcId="{F177BBB0-5B99-4225-BF2B-FCFF9FC2CF4B}" destId="{C0A81FCB-A6EB-49AE-8FE7-784DA58CFF0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2CAC9-8703-41BC-89F3-4785721371F9}">
      <dsp:nvSpPr>
        <dsp:cNvPr id="0" name=""/>
        <dsp:cNvSpPr/>
      </dsp:nvSpPr>
      <dsp:spPr>
        <a:xfrm>
          <a:off x="0" y="520944"/>
          <a:ext cx="9742001" cy="10851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088" tIns="541528" rIns="756088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600" kern="1200" dirty="0"/>
            <a:t>Ouvrir des possibles tout en limitant les choix</a:t>
          </a:r>
        </a:p>
      </dsp:txBody>
      <dsp:txXfrm>
        <a:off x="0" y="520944"/>
        <a:ext cx="9742001" cy="1085175"/>
      </dsp:txXfrm>
    </dsp:sp>
    <dsp:sp modelId="{59BF2B25-45B6-4FCB-9279-C15E13DB333F}">
      <dsp:nvSpPr>
        <dsp:cNvPr id="0" name=""/>
        <dsp:cNvSpPr/>
      </dsp:nvSpPr>
      <dsp:spPr>
        <a:xfrm>
          <a:off x="487100" y="137184"/>
          <a:ext cx="6819400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757" tIns="0" rIns="25775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600" kern="1200" dirty="0"/>
            <a:t>PROSCRIRE</a:t>
          </a:r>
        </a:p>
      </dsp:txBody>
      <dsp:txXfrm>
        <a:off x="524567" y="174651"/>
        <a:ext cx="6744466" cy="692586"/>
      </dsp:txXfrm>
    </dsp:sp>
    <dsp:sp modelId="{2CC133AF-6915-4488-A96A-6FDE492C7C50}">
      <dsp:nvSpPr>
        <dsp:cNvPr id="0" name=""/>
        <dsp:cNvSpPr/>
      </dsp:nvSpPr>
      <dsp:spPr>
        <a:xfrm>
          <a:off x="0" y="2130280"/>
          <a:ext cx="9742001" cy="1433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088" tIns="541528" rIns="756088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600" kern="1200" dirty="0"/>
            <a:t>Effet « loupe » sur certains éléments de la situation sur soi et/ou l’environnement</a:t>
          </a:r>
        </a:p>
      </dsp:txBody>
      <dsp:txXfrm>
        <a:off x="0" y="2130280"/>
        <a:ext cx="9742001" cy="1433250"/>
      </dsp:txXfrm>
    </dsp:sp>
    <dsp:sp modelId="{F333395D-B0ED-43FC-8CBC-A8D4FDF7A94D}">
      <dsp:nvSpPr>
        <dsp:cNvPr id="0" name=""/>
        <dsp:cNvSpPr/>
      </dsp:nvSpPr>
      <dsp:spPr>
        <a:xfrm>
          <a:off x="487100" y="1746519"/>
          <a:ext cx="6819400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757" tIns="0" rIns="25775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600" kern="1200" dirty="0"/>
            <a:t>AMPLIFIER</a:t>
          </a:r>
        </a:p>
      </dsp:txBody>
      <dsp:txXfrm>
        <a:off x="524567" y="1783986"/>
        <a:ext cx="6744466" cy="692586"/>
      </dsp:txXfrm>
    </dsp:sp>
    <dsp:sp modelId="{E21F1BDE-6E97-4E36-9384-0840AB25EB7A}">
      <dsp:nvSpPr>
        <dsp:cNvPr id="0" name=""/>
        <dsp:cNvSpPr/>
      </dsp:nvSpPr>
      <dsp:spPr>
        <a:xfrm>
          <a:off x="0" y="4087690"/>
          <a:ext cx="9742001" cy="1433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088" tIns="541528" rIns="756088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600" kern="1200" dirty="0"/>
            <a:t>Tisser des lien en favorisant la reconnaissance « d’airs de famille »</a:t>
          </a:r>
        </a:p>
      </dsp:txBody>
      <dsp:txXfrm>
        <a:off x="0" y="4087690"/>
        <a:ext cx="9742001" cy="1433250"/>
      </dsp:txXfrm>
    </dsp:sp>
    <dsp:sp modelId="{3A6D7E43-30B8-41A5-B387-3AD5F1AE56E8}">
      <dsp:nvSpPr>
        <dsp:cNvPr id="0" name=""/>
        <dsp:cNvSpPr/>
      </dsp:nvSpPr>
      <dsp:spPr>
        <a:xfrm>
          <a:off x="487100" y="3703930"/>
          <a:ext cx="6819400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757" tIns="0" rIns="25775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600" kern="1200" dirty="0"/>
            <a:t>CONNECTER</a:t>
          </a:r>
        </a:p>
      </dsp:txBody>
      <dsp:txXfrm>
        <a:off x="524567" y="3741397"/>
        <a:ext cx="6744466" cy="692586"/>
      </dsp:txXfrm>
    </dsp:sp>
    <dsp:sp modelId="{C0A81FCB-A6EB-49AE-8FE7-784DA58CFF0F}">
      <dsp:nvSpPr>
        <dsp:cNvPr id="0" name=""/>
        <dsp:cNvSpPr/>
      </dsp:nvSpPr>
      <dsp:spPr>
        <a:xfrm>
          <a:off x="0" y="6028629"/>
          <a:ext cx="9742001" cy="1433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088" tIns="541528" rIns="756088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600" kern="1200" dirty="0"/>
            <a:t>Chercher à mieux comprendre, notamment par questionnement, « le monde propre » de l’élève</a:t>
          </a:r>
        </a:p>
      </dsp:txBody>
      <dsp:txXfrm>
        <a:off x="0" y="6028629"/>
        <a:ext cx="9742001" cy="1433250"/>
      </dsp:txXfrm>
    </dsp:sp>
    <dsp:sp modelId="{A85C1919-F29B-48CC-A754-F01D35B14B07}">
      <dsp:nvSpPr>
        <dsp:cNvPr id="0" name=""/>
        <dsp:cNvSpPr/>
      </dsp:nvSpPr>
      <dsp:spPr>
        <a:xfrm>
          <a:off x="487100" y="5661340"/>
          <a:ext cx="6819400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757" tIns="0" rIns="25775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600" kern="1200" dirty="0"/>
            <a:t>ENQUETER</a:t>
          </a:r>
        </a:p>
      </dsp:txBody>
      <dsp:txXfrm>
        <a:off x="524567" y="5698807"/>
        <a:ext cx="6744466" cy="69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2" name="Shape 16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 et Gaetan</a:t>
            </a:r>
          </a:p>
        </p:txBody>
      </p:sp>
    </p:spTree>
    <p:extLst>
      <p:ext uri="{BB962C8B-B14F-4D97-AF65-F5344CB8AC3E}">
        <p14:creationId xmlns:p14="http://schemas.microsoft.com/office/powerpoint/2010/main" val="549927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</a:t>
            </a:r>
          </a:p>
        </p:txBody>
      </p:sp>
    </p:spTree>
    <p:extLst>
      <p:ext uri="{BB962C8B-B14F-4D97-AF65-F5344CB8AC3E}">
        <p14:creationId xmlns:p14="http://schemas.microsoft.com/office/powerpoint/2010/main" val="345062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</a:t>
            </a:r>
          </a:p>
        </p:txBody>
      </p:sp>
    </p:spTree>
    <p:extLst>
      <p:ext uri="{BB962C8B-B14F-4D97-AF65-F5344CB8AC3E}">
        <p14:creationId xmlns:p14="http://schemas.microsoft.com/office/powerpoint/2010/main" val="3600565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Gaetan</a:t>
            </a:r>
          </a:p>
        </p:txBody>
      </p:sp>
    </p:spTree>
    <p:extLst>
      <p:ext uri="{BB962C8B-B14F-4D97-AF65-F5344CB8AC3E}">
        <p14:creationId xmlns:p14="http://schemas.microsoft.com/office/powerpoint/2010/main" val="2263805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060E3-1A4F-F982-000F-A77606E8C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D03816EE-61CD-4FC7-99C3-361B92188F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4FD3F41E-1ED1-E8BC-2D4D-112CA108B3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Gaetan</a:t>
            </a:r>
          </a:p>
        </p:txBody>
      </p:sp>
    </p:spTree>
    <p:extLst>
      <p:ext uri="{BB962C8B-B14F-4D97-AF65-F5344CB8AC3E}">
        <p14:creationId xmlns:p14="http://schemas.microsoft.com/office/powerpoint/2010/main" val="3893649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</a:t>
            </a:r>
          </a:p>
        </p:txBody>
      </p:sp>
    </p:spTree>
    <p:extLst>
      <p:ext uri="{BB962C8B-B14F-4D97-AF65-F5344CB8AC3E}">
        <p14:creationId xmlns:p14="http://schemas.microsoft.com/office/powerpoint/2010/main" val="3762987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</a:t>
            </a:r>
          </a:p>
        </p:txBody>
      </p:sp>
    </p:spTree>
    <p:extLst>
      <p:ext uri="{BB962C8B-B14F-4D97-AF65-F5344CB8AC3E}">
        <p14:creationId xmlns:p14="http://schemas.microsoft.com/office/powerpoint/2010/main" val="376363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gaetan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451303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</a:t>
            </a:r>
          </a:p>
        </p:txBody>
      </p:sp>
    </p:spTree>
    <p:extLst>
      <p:ext uri="{BB962C8B-B14F-4D97-AF65-F5344CB8AC3E}">
        <p14:creationId xmlns:p14="http://schemas.microsoft.com/office/powerpoint/2010/main" val="29469374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Gaetan puis Arnaud</a:t>
            </a:r>
          </a:p>
        </p:txBody>
      </p:sp>
    </p:spTree>
    <p:extLst>
      <p:ext uri="{BB962C8B-B14F-4D97-AF65-F5344CB8AC3E}">
        <p14:creationId xmlns:p14="http://schemas.microsoft.com/office/powerpoint/2010/main" val="6983869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Gaetan puis Arnaud</a:t>
            </a:r>
          </a:p>
        </p:txBody>
      </p:sp>
    </p:spTree>
    <p:extLst>
      <p:ext uri="{BB962C8B-B14F-4D97-AF65-F5344CB8AC3E}">
        <p14:creationId xmlns:p14="http://schemas.microsoft.com/office/powerpoint/2010/main" val="22671511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Gaetan puis Arnaud</a:t>
            </a:r>
          </a:p>
        </p:txBody>
      </p:sp>
    </p:spTree>
    <p:extLst>
      <p:ext uri="{BB962C8B-B14F-4D97-AF65-F5344CB8AC3E}">
        <p14:creationId xmlns:p14="http://schemas.microsoft.com/office/powerpoint/2010/main" val="15614232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Gaetan puis Arnaud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70724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Gaetan puis Arnaud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522932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Arnaud</a:t>
            </a:r>
          </a:p>
        </p:txBody>
      </p:sp>
    </p:spTree>
    <p:extLst>
      <p:ext uri="{BB962C8B-B14F-4D97-AF65-F5344CB8AC3E}">
        <p14:creationId xmlns:p14="http://schemas.microsoft.com/office/powerpoint/2010/main" val="29409158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1CFDF-D55C-621F-EF0E-6D498DE25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963091E8-DCF1-2305-E935-E00225D918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77D6EEEE-3BEA-00B6-27D0-82285E4AEF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/>
              <a:t>Gaetan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69269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ts et citrons verts"/>
          <p:cNvSpPr>
            <a:spLocks noGrp="1"/>
          </p:cNvSpPr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Titre de la présentation"/>
          <p:cNvSpPr txBox="1">
            <a:spLocks noGrp="1"/>
          </p:cNvSpPr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z="11600" spc="-232"/>
            </a:lvl1pPr>
          </a:lstStyle>
          <a:p>
            <a:r>
              <a:t>Titre de la présentation</a:t>
            </a:r>
          </a:p>
        </p:txBody>
      </p:sp>
      <p:sp>
        <p:nvSpPr>
          <p:cNvPr id="23" name="Auteur et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Auteur et date</a:t>
            </a:r>
          </a:p>
        </p:txBody>
      </p:sp>
      <p:sp>
        <p:nvSpPr>
          <p:cNvPr id="24" name="Texte niveau 1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Sous-titre de la présentation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utre titre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l avec des beignets de saumon, de la salade et du houmous"/>
          <p:cNvSpPr>
            <a:spLocks noGrp="1"/>
          </p:cNvSpPr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Titre de diapositive"/>
          <p:cNvSpPr txBox="1">
            <a:spLocks noGrp="1"/>
          </p:cNvSpPr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Titre de diapositive</a:t>
            </a:r>
          </a:p>
        </p:txBody>
      </p:sp>
      <p:sp>
        <p:nvSpPr>
          <p:cNvPr id="34" name="Texte niveau 1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Sous-titre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re de diapositiv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Titre de diapositive</a:t>
            </a:r>
          </a:p>
        </p:txBody>
      </p:sp>
      <p:sp>
        <p:nvSpPr>
          <p:cNvPr id="43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44" name="Texte niveau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e niveau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, puces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61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ol de pâtes pappardelle avec du beurre maître d’hôtel, des noisettes grillées et des lamelles de parmesan"/>
          <p:cNvSpPr>
            <a:spLocks noGrp="1"/>
          </p:cNvSpPr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Titre de diapositiv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Titre de diapositive</a:t>
            </a:r>
          </a:p>
        </p:txBody>
      </p:sp>
      <p:sp>
        <p:nvSpPr>
          <p:cNvPr id="6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seul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itre de diapositiv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r>
              <a:t>Titre de diapositive</a:t>
            </a:r>
          </a:p>
        </p:txBody>
      </p:sp>
      <p:sp>
        <p:nvSpPr>
          <p:cNvPr id="80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8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Ordre du jou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tre de l’ordre du jour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r>
              <a:t>Titre de l’ordre du jour</a:t>
            </a:r>
          </a:p>
        </p:txBody>
      </p:sp>
      <p:sp>
        <p:nvSpPr>
          <p:cNvPr id="89" name="Sous-titre de l’ordre du jour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l’ordre du jour</a:t>
            </a:r>
          </a:p>
        </p:txBody>
      </p:sp>
      <p:sp>
        <p:nvSpPr>
          <p:cNvPr id="90" name="Texte niveau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5pPr>
          </a:lstStyle>
          <a:p>
            <a:r>
              <a:t>Rubriques de l’ordre du jour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éclar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Déclaration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9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ait import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Texte niveau 1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5pPr>
          </a:lstStyle>
          <a:p>
            <a:r>
              <a:t>100 %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7" name="Données clés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Données clés</a:t>
            </a:r>
          </a:p>
        </p:txBody>
      </p:sp>
      <p:sp>
        <p:nvSpPr>
          <p:cNvPr id="108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Attribution</a:t>
            </a:r>
          </a:p>
        </p:txBody>
      </p:sp>
      <p:sp>
        <p:nvSpPr>
          <p:cNvPr id="116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« Citation notable »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3 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Bol de salade avec du riz frit, des œufs durs et des baguettes"/>
          <p:cNvSpPr>
            <a:spLocks noGrp="1"/>
          </p:cNvSpPr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5" name="Bol avec des beignets de saumon, de la salade et du houmous "/>
          <p:cNvSpPr>
            <a:spLocks noGrp="1"/>
          </p:cNvSpPr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6" name="Bol de pâtes pappardelle avec du beurre maître d’hôtel, des noisettes grillées et des lamelles de parmesan"/>
          <p:cNvSpPr>
            <a:spLocks noGrp="1"/>
          </p:cNvSpPr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ie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sous-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Rectangle"/>
          <p:cNvSpPr/>
          <p:nvPr/>
        </p:nvSpPr>
        <p:spPr>
          <a:xfrm>
            <a:off x="17685664" y="2125"/>
            <a:ext cx="6716718" cy="13711750"/>
          </a:xfrm>
          <a:prstGeom prst="rect">
            <a:avLst/>
          </a:prstGeom>
          <a:blipFill>
            <a:blip r:embed="rId2"/>
          </a:blipFill>
          <a:ln w="12700">
            <a:miter lim="400000"/>
          </a:ln>
        </p:spPr>
        <p:txBody>
          <a:bodyPr lIns="71437" tIns="71437" rIns="71437" bIns="71437" anchor="ctr"/>
          <a:lstStyle/>
          <a:p>
            <a:pPr defTabSz="821531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/>
          </a:p>
        </p:txBody>
      </p:sp>
      <p:sp>
        <p:nvSpPr>
          <p:cNvPr id="150" name="Rectangle"/>
          <p:cNvSpPr/>
          <p:nvPr/>
        </p:nvSpPr>
        <p:spPr>
          <a:xfrm>
            <a:off x="-3406" y="2336"/>
            <a:ext cx="24486061" cy="473340"/>
          </a:xfrm>
          <a:prstGeom prst="rect">
            <a:avLst/>
          </a:prstGeom>
          <a:blipFill>
            <a:blip r:embed="rId3"/>
          </a:blipFill>
          <a:ln w="12700">
            <a:miter lim="400000"/>
          </a:ln>
        </p:spPr>
        <p:txBody>
          <a:bodyPr lIns="71437" tIns="71437" rIns="71437" bIns="71437" anchor="ctr"/>
          <a:lstStyle/>
          <a:p>
            <a:pPr defTabSz="821531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/>
          </a:p>
        </p:txBody>
      </p:sp>
      <p:sp>
        <p:nvSpPr>
          <p:cNvPr id="151" name="Rectangle"/>
          <p:cNvSpPr/>
          <p:nvPr/>
        </p:nvSpPr>
        <p:spPr>
          <a:xfrm>
            <a:off x="-8467" y="13250237"/>
            <a:ext cx="24400935" cy="473341"/>
          </a:xfrm>
          <a:prstGeom prst="rect">
            <a:avLst/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584200">
              <a:defRPr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/>
          </a:p>
        </p:txBody>
      </p:sp>
      <p:sp>
        <p:nvSpPr>
          <p:cNvPr id="152" name="Nicolas Terré"/>
          <p:cNvSpPr txBox="1"/>
          <p:nvPr/>
        </p:nvSpPr>
        <p:spPr>
          <a:xfrm>
            <a:off x="11684690" y="13277356"/>
            <a:ext cx="1665695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defRPr sz="21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r>
              <a:t>Nicolas Terré</a:t>
            </a:r>
          </a:p>
        </p:txBody>
      </p:sp>
      <p:sp>
        <p:nvSpPr>
          <p:cNvPr id="153" name="L3"/>
          <p:cNvSpPr txBox="1"/>
          <p:nvPr/>
        </p:nvSpPr>
        <p:spPr>
          <a:xfrm>
            <a:off x="135557" y="13264656"/>
            <a:ext cx="1967866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584200">
              <a:defRPr sz="21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r>
              <a:t>L3                     </a:t>
            </a:r>
          </a:p>
        </p:txBody>
      </p:sp>
      <p:sp>
        <p:nvSpPr>
          <p:cNvPr id="154" name="2021"/>
          <p:cNvSpPr txBox="1"/>
          <p:nvPr/>
        </p:nvSpPr>
        <p:spPr>
          <a:xfrm>
            <a:off x="22573742" y="13277356"/>
            <a:ext cx="707441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defRPr sz="21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r>
              <a:t>2021</a:t>
            </a:r>
          </a:p>
        </p:txBody>
      </p:sp>
      <p:sp>
        <p:nvSpPr>
          <p:cNvPr id="155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1935814" y="13010554"/>
            <a:ext cx="494513" cy="511176"/>
          </a:xfrm>
          <a:prstGeom prst="rect">
            <a:avLst/>
          </a:prstGeom>
        </p:spPr>
        <p:txBody>
          <a:bodyPr lIns="71437" tIns="71437" rIns="71437" bIns="71437" anchor="t"/>
          <a:lstStyle>
            <a:lvl1pPr defTabSz="821531">
              <a:defRPr sz="2400"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de diapositiv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Titre de diapositive</a:t>
            </a:r>
          </a:p>
        </p:txBody>
      </p:sp>
      <p:sp>
        <p:nvSpPr>
          <p:cNvPr id="3" name="Texte niveau 1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rPr/>
              <a:t>‹N°›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3" r:id="rId12"/>
    <p:sldLayoutId id="2147483664" r:id="rId13"/>
  </p:sldLayoutIdLst>
  <p:transition spd="med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png"/><Relationship Id="rId5" Type="http://schemas.openxmlformats.org/officeDocument/2006/relationships/image" Target="../media/image6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1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>
            <a:extLst>
              <a:ext uri="{FF2B5EF4-FFF2-40B4-BE49-F238E27FC236}">
                <a16:creationId xmlns:a16="http://schemas.microsoft.com/office/drawing/2014/main" id="{D222AD44-4425-F6F8-4542-B04841B4812E}"/>
              </a:ext>
            </a:extLst>
          </p:cNvPr>
          <p:cNvSpPr txBox="1"/>
          <p:nvPr/>
        </p:nvSpPr>
        <p:spPr>
          <a:xfrm>
            <a:off x="3170246" y="679712"/>
            <a:ext cx="18846425" cy="256480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r>
              <a:rPr lang="fr-FR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volley-ball dans une perspective énactive</a:t>
            </a:r>
            <a:endParaRPr lang="fr-FR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96FC9C20-802D-A928-4D40-0DDCBAE66EC9}"/>
              </a:ext>
            </a:extLst>
          </p:cNvPr>
          <p:cNvSpPr txBox="1"/>
          <p:nvPr/>
        </p:nvSpPr>
        <p:spPr>
          <a:xfrm>
            <a:off x="8839263" y="11429260"/>
            <a:ext cx="16203168" cy="162506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DEVEZEAUX Arnaud, agrégé EPS, INSPE Bordeaux</a:t>
            </a:r>
            <a:r>
              <a:rPr lang="fr-FR" sz="4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fr-FR" sz="4000" b="1" i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b="1" i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 CORRE Gaëtan, agrégé EPS, docteur SEF</a:t>
            </a:r>
          </a:p>
        </p:txBody>
      </p:sp>
      <p:pic>
        <p:nvPicPr>
          <p:cNvPr id="5" name="Image 4" descr="Une image contenant texte, Police, Graphique, graphisme&#10;&#10;Description générée automatiquement">
            <a:extLst>
              <a:ext uri="{FF2B5EF4-FFF2-40B4-BE49-F238E27FC236}">
                <a16:creationId xmlns:a16="http://schemas.microsoft.com/office/drawing/2014/main" id="{9C3A00BD-B2C6-9746-A07B-698F43C62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5299" y="5420855"/>
            <a:ext cx="6457028" cy="2386293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2BB4B141-A09B-6418-2381-D9C51BEE3E9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469" t="1111" r="30469" b="1667"/>
          <a:stretch/>
        </p:blipFill>
        <p:spPr>
          <a:xfrm>
            <a:off x="221673" y="5438452"/>
            <a:ext cx="5721185" cy="8009659"/>
          </a:xfrm>
          <a:prstGeom prst="rect">
            <a:avLst/>
          </a:prstGeom>
        </p:spPr>
      </p:pic>
      <p:pic>
        <p:nvPicPr>
          <p:cNvPr id="4" name="Image 3" descr="Une image contenant Police, texte, logo, Graphique&#10;&#10;Description générée automatiquement">
            <a:extLst>
              <a:ext uri="{FF2B5EF4-FFF2-40B4-BE49-F238E27FC236}">
                <a16:creationId xmlns:a16="http://schemas.microsoft.com/office/drawing/2014/main" id="{3C61059C-FB52-3335-80B7-F8E09221CC7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46"/>
          <a:stretch/>
        </p:blipFill>
        <p:spPr>
          <a:xfrm>
            <a:off x="0" y="3220362"/>
            <a:ext cx="3772224" cy="2200493"/>
          </a:xfrm>
          <a:prstGeom prst="rect">
            <a:avLst/>
          </a:prstGeom>
        </p:spPr>
      </p:pic>
      <p:pic>
        <p:nvPicPr>
          <p:cNvPr id="10" name="Image 9" descr="Une image contenant sport, compétition sportive, personne, chaussures&#10;&#10;Description générée automatiquement">
            <a:extLst>
              <a:ext uri="{FF2B5EF4-FFF2-40B4-BE49-F238E27FC236}">
                <a16:creationId xmlns:a16="http://schemas.microsoft.com/office/drawing/2014/main" id="{42EBA4B8-8EC7-4CE8-13E1-A3AA305CCC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3859" y="3565698"/>
            <a:ext cx="7794931" cy="7212549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EAAABBEF-07F5-2CF1-2AA1-719D0AC978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306" y="9153187"/>
            <a:ext cx="6270021" cy="16250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0590679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" name="• Pourquoi enquêter ?…">
            <a:extLst>
              <a:ext uri="{FF2B5EF4-FFF2-40B4-BE49-F238E27FC236}">
                <a16:creationId xmlns:a16="http://schemas.microsoft.com/office/drawing/2014/main" id="{91A74A50-D51E-5C7A-2CAF-59C1A31D1577}"/>
              </a:ext>
            </a:extLst>
          </p:cNvPr>
          <p:cNvSpPr/>
          <p:nvPr/>
        </p:nvSpPr>
        <p:spPr>
          <a:xfrm>
            <a:off x="0" y="1153640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5" name="Rectangle">
            <a:extLst>
              <a:ext uri="{FF2B5EF4-FFF2-40B4-BE49-F238E27FC236}">
                <a16:creationId xmlns:a16="http://schemas.microsoft.com/office/drawing/2014/main" id="{5CAD4395-A17A-84F5-BC12-DABFE27930C4}"/>
              </a:ext>
            </a:extLst>
          </p:cNvPr>
          <p:cNvSpPr/>
          <p:nvPr/>
        </p:nvSpPr>
        <p:spPr>
          <a:xfrm>
            <a:off x="-59449" y="1153641"/>
            <a:ext cx="4141300" cy="1500776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0" name="Rectangle : coins arrondis 9">
            <a:extLst>
              <a:ext uri="{FF2B5EF4-FFF2-40B4-BE49-F238E27FC236}">
                <a16:creationId xmlns:a16="http://schemas.microsoft.com/office/drawing/2014/main" id="{5829E931-9A22-D83A-A71C-45991E1D852D}"/>
              </a:ext>
            </a:extLst>
          </p:cNvPr>
          <p:cNvSpPr/>
          <p:nvPr/>
        </p:nvSpPr>
        <p:spPr>
          <a:xfrm>
            <a:off x="6342185" y="1645044"/>
            <a:ext cx="16764000" cy="9879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>
              <a:lnSpc>
                <a:spcPct val="107000"/>
              </a:lnSpc>
            </a:pPr>
            <a:r>
              <a:rPr lang="fr-FR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La question de </a:t>
            </a:r>
            <a:r>
              <a:rPr lang="fr-FR" sz="4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l’éternel débutant</a:t>
            </a:r>
            <a:r>
              <a:rPr lang="fr-FR" sz="4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4800" dirty="0">
                <a:ea typeface="Times New Roman" panose="02020603050405020304" pitchFamily="18" charset="0"/>
                <a:cs typeface="Times New Roman" panose="02020603050405020304" pitchFamily="18" charset="0"/>
              </a:rPr>
              <a:t>(Léziart, 2017)</a:t>
            </a:r>
            <a:endParaRPr lang="fr-FR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78600314-6AB0-2A83-C3F8-88B6E07A05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39165" y="7357143"/>
            <a:ext cx="3189433" cy="5141621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1372772C-F004-2F70-AAD9-78EC6ADE1635}"/>
              </a:ext>
            </a:extLst>
          </p:cNvPr>
          <p:cNvSpPr txBox="1"/>
          <p:nvPr/>
        </p:nvSpPr>
        <p:spPr>
          <a:xfrm>
            <a:off x="19128645" y="10980285"/>
            <a:ext cx="3185455" cy="53347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2800" b="0" i="0" u="none" strike="noStrike" cap="none" spc="0" normalizeH="0" baseline="0" dirty="0" err="1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Marsenach</a:t>
            </a:r>
            <a:r>
              <a:rPr kumimoji="0" lang="fr-FR" sz="28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, 1994</a:t>
            </a:r>
            <a:endParaRPr kumimoji="0" lang="fr-FR" sz="18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pic>
        <p:nvPicPr>
          <p:cNvPr id="18" name="Image 17" descr="Une image contenant habits, chaussures, Pantalons, debout&#10;&#10;Description générée automatiquement">
            <a:extLst>
              <a:ext uri="{FF2B5EF4-FFF2-40B4-BE49-F238E27FC236}">
                <a16:creationId xmlns:a16="http://schemas.microsoft.com/office/drawing/2014/main" id="{024A49AF-7B71-5C21-9069-CF60B02138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1851" y="3492019"/>
            <a:ext cx="4387252" cy="4387252"/>
          </a:xfrm>
          <a:prstGeom prst="rect">
            <a:avLst/>
          </a:prstGeom>
        </p:spPr>
      </p:pic>
      <p:sp>
        <p:nvSpPr>
          <p:cNvPr id="16" name="Phylactère : pensées 15">
            <a:extLst>
              <a:ext uri="{FF2B5EF4-FFF2-40B4-BE49-F238E27FC236}">
                <a16:creationId xmlns:a16="http://schemas.microsoft.com/office/drawing/2014/main" id="{6DA1776B-302E-01C6-61BC-AE6191D559F5}"/>
              </a:ext>
            </a:extLst>
          </p:cNvPr>
          <p:cNvSpPr/>
          <p:nvPr/>
        </p:nvSpPr>
        <p:spPr>
          <a:xfrm>
            <a:off x="11133734" y="2841213"/>
            <a:ext cx="11743485" cy="4279067"/>
          </a:xfrm>
          <a:prstGeom prst="cloudCallout">
            <a:avLst>
              <a:gd name="adj1" fmla="val -83660"/>
              <a:gd name="adj2" fmla="val -15834"/>
            </a:avLst>
          </a:prstGeom>
          <a:solidFill>
            <a:srgbClr val="878AFC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APSA jugée difficile à enseigner </a:t>
            </a:r>
            <a:r>
              <a:rPr kumimoji="0" lang="fr-FR" sz="44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: beaucoup de ruptures d’échange, des trajectoires de balle rapides</a:t>
            </a:r>
          </a:p>
        </p:txBody>
      </p:sp>
      <p:sp>
        <p:nvSpPr>
          <p:cNvPr id="22" name="Rectangle : coins arrondis 21">
            <a:extLst>
              <a:ext uri="{FF2B5EF4-FFF2-40B4-BE49-F238E27FC236}">
                <a16:creationId xmlns:a16="http://schemas.microsoft.com/office/drawing/2014/main" id="{11BCB7C5-3838-3BA6-05E2-F717448CA395}"/>
              </a:ext>
            </a:extLst>
          </p:cNvPr>
          <p:cNvSpPr/>
          <p:nvPr/>
        </p:nvSpPr>
        <p:spPr>
          <a:xfrm>
            <a:off x="11133734" y="10034226"/>
            <a:ext cx="4387252" cy="161178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0" i="0" u="none" strike="noStrike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Maitrise de la frappe de balle</a:t>
            </a:r>
          </a:p>
        </p:txBody>
      </p:sp>
      <p:sp>
        <p:nvSpPr>
          <p:cNvPr id="23" name="Rectangle : coins arrondis 22">
            <a:extLst>
              <a:ext uri="{FF2B5EF4-FFF2-40B4-BE49-F238E27FC236}">
                <a16:creationId xmlns:a16="http://schemas.microsoft.com/office/drawing/2014/main" id="{B9C6295D-5E01-E78F-8E11-401F2EF4C278}"/>
              </a:ext>
            </a:extLst>
          </p:cNvPr>
          <p:cNvSpPr/>
          <p:nvPr/>
        </p:nvSpPr>
        <p:spPr>
          <a:xfrm>
            <a:off x="18946777" y="7229127"/>
            <a:ext cx="4387252" cy="161178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0" i="0" u="none" strike="noStrike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Passivité dans le jeu</a:t>
            </a: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CC1BC686-41B4-FC30-0D9E-3441BC6C88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0294" y="7558168"/>
            <a:ext cx="3863739" cy="2476058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9342A7D0-614B-566A-F2A2-185C301D60C1}"/>
              </a:ext>
            </a:extLst>
          </p:cNvPr>
          <p:cNvSpPr txBox="1"/>
          <p:nvPr/>
        </p:nvSpPr>
        <p:spPr>
          <a:xfrm>
            <a:off x="4415656" y="12948172"/>
            <a:ext cx="10442448" cy="64633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3600" b="1" dirty="0"/>
              <a:t>"EPS et transformation durable de </a:t>
            </a:r>
            <a:r>
              <a:rPr lang="fr-FR" sz="3600" b="1" dirty="0" err="1"/>
              <a:t>chacun.e</a:t>
            </a:r>
            <a:r>
              <a:rPr lang="fr-FR" sz="3600" b="1" dirty="0"/>
              <a:t>". </a:t>
            </a:r>
            <a:endParaRPr lang="fr-FR" sz="3600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8E4D4FBF-EF84-8958-CDF6-7F9D299EA4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1001" y="10387128"/>
            <a:ext cx="6228093" cy="2347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8812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/>
      <p:bldP spid="16" grpId="0" animBg="1"/>
      <p:bldP spid="22" grpId="0" animBg="1"/>
      <p:bldP spid="23" grpId="0" animBg="1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15" name="Rectangle : coins arrondis 14">
            <a:extLst>
              <a:ext uri="{FF2B5EF4-FFF2-40B4-BE49-F238E27FC236}">
                <a16:creationId xmlns:a16="http://schemas.microsoft.com/office/drawing/2014/main" id="{99DA4ACA-FA05-DF9F-F4CB-A66A8FC0F36B}"/>
              </a:ext>
            </a:extLst>
          </p:cNvPr>
          <p:cNvSpPr/>
          <p:nvPr/>
        </p:nvSpPr>
        <p:spPr>
          <a:xfrm>
            <a:off x="4419600" y="10647778"/>
            <a:ext cx="18288001" cy="2565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defTabSz="825500"/>
            <a:r>
              <a:rPr lang="fr-FR" sz="4800" b="1" dirty="0">
                <a:solidFill>
                  <a:schemeClr val="tx1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rPr>
              <a:t>Pas de remise en cause</a:t>
            </a:r>
          </a:p>
          <a:p>
            <a:pPr defTabSz="825500"/>
            <a:r>
              <a:rPr lang="fr-FR" sz="4800" b="1" dirty="0">
                <a:solidFill>
                  <a:schemeClr val="tx1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rPr>
              <a:t>une re-problématisation dans une perspective énactive</a:t>
            </a:r>
          </a:p>
          <a:p>
            <a:pPr defTabSz="825500"/>
            <a:r>
              <a:rPr lang="fr-FR" sz="4800" b="1" dirty="0">
                <a:solidFill>
                  <a:schemeClr val="tx1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rPr>
              <a:t>Compréhension des expériences des élèves</a:t>
            </a:r>
          </a:p>
        </p:txBody>
      </p:sp>
      <p:sp>
        <p:nvSpPr>
          <p:cNvPr id="17" name="Rectangle : coins arrondis 16">
            <a:extLst>
              <a:ext uri="{FF2B5EF4-FFF2-40B4-BE49-F238E27FC236}">
                <a16:creationId xmlns:a16="http://schemas.microsoft.com/office/drawing/2014/main" id="{AF1F0CCD-C16A-943A-D92B-3A47BE67161C}"/>
              </a:ext>
            </a:extLst>
          </p:cNvPr>
          <p:cNvSpPr/>
          <p:nvPr/>
        </p:nvSpPr>
        <p:spPr>
          <a:xfrm>
            <a:off x="4800600" y="1663241"/>
            <a:ext cx="17907001" cy="1097251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>
              <a:lnSpc>
                <a:spcPct val="107000"/>
              </a:lnSpc>
            </a:pPr>
            <a:r>
              <a:rPr lang="fr-FR" sz="5400" b="1" dirty="0">
                <a:ea typeface="Calibri" panose="020F0502020204030204" pitchFamily="34" charset="0"/>
                <a:cs typeface="Times New Roman" panose="02020603050405020304" pitchFamily="18" charset="0"/>
              </a:rPr>
              <a:t>Les stratégies usuelles d’enseignement en VB</a:t>
            </a:r>
            <a:endParaRPr lang="fr-FR" sz="5400" dirty="0">
              <a:solidFill>
                <a:schemeClr val="tx1"/>
              </a:solidFill>
              <a:latin typeface="Helvetica Neue Medium"/>
              <a:ea typeface="Helvetica Neue Medium"/>
              <a:cs typeface="Times New Roman" panose="02020603050405020304" pitchFamily="18" charset="0"/>
              <a:sym typeface="Helvetica Neue Medium"/>
            </a:endParaRPr>
          </a:p>
        </p:txBody>
      </p:sp>
      <p:sp>
        <p:nvSpPr>
          <p:cNvPr id="33" name="ZoneTexte 32">
            <a:extLst>
              <a:ext uri="{FF2B5EF4-FFF2-40B4-BE49-F238E27FC236}">
                <a16:creationId xmlns:a16="http://schemas.microsoft.com/office/drawing/2014/main" id="{FF4E4FC2-C509-4772-2713-EBE07F795E0A}"/>
              </a:ext>
            </a:extLst>
          </p:cNvPr>
          <p:cNvSpPr txBox="1"/>
          <p:nvPr/>
        </p:nvSpPr>
        <p:spPr>
          <a:xfrm>
            <a:off x="13563600" y="3686938"/>
            <a:ext cx="10226743" cy="372505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Adaptation des touches de balle</a:t>
            </a:r>
          </a:p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Obligation de déplacement</a:t>
            </a:r>
          </a:p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Engagement / service</a:t>
            </a:r>
          </a:p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Jeu à effectif réduit (2/2, 1/1)</a:t>
            </a:r>
          </a:p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Jouer avec et non seulement contre</a:t>
            </a:r>
          </a:p>
        </p:txBody>
      </p:sp>
      <p:sp>
        <p:nvSpPr>
          <p:cNvPr id="34" name="Rectangle : coins arrondis 33">
            <a:extLst>
              <a:ext uri="{FF2B5EF4-FFF2-40B4-BE49-F238E27FC236}">
                <a16:creationId xmlns:a16="http://schemas.microsoft.com/office/drawing/2014/main" id="{5740EA26-F58E-EF6B-127F-9CE525A76FC8}"/>
              </a:ext>
            </a:extLst>
          </p:cNvPr>
          <p:cNvSpPr/>
          <p:nvPr/>
        </p:nvSpPr>
        <p:spPr>
          <a:xfrm>
            <a:off x="4800600" y="4811676"/>
            <a:ext cx="8182356" cy="147558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r>
              <a:rPr lang="fr-FR" sz="4000" dirty="0"/>
              <a:t>Aménager les conditions de la pratique</a:t>
            </a:r>
          </a:p>
        </p:txBody>
      </p:sp>
      <p:sp>
        <p:nvSpPr>
          <p:cNvPr id="35" name="• Pourquoi enquêter ?…">
            <a:extLst>
              <a:ext uri="{FF2B5EF4-FFF2-40B4-BE49-F238E27FC236}">
                <a16:creationId xmlns:a16="http://schemas.microsoft.com/office/drawing/2014/main" id="{3737A716-7F49-5059-AF60-C55BE1993498}"/>
              </a:ext>
            </a:extLst>
          </p:cNvPr>
          <p:cNvSpPr/>
          <p:nvPr/>
        </p:nvSpPr>
        <p:spPr>
          <a:xfrm>
            <a:off x="26500" y="1124976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5" name="Rectangle">
            <a:extLst>
              <a:ext uri="{FF2B5EF4-FFF2-40B4-BE49-F238E27FC236}">
                <a16:creationId xmlns:a16="http://schemas.microsoft.com/office/drawing/2014/main" id="{5CAD4395-A17A-84F5-BC12-DABFE27930C4}"/>
              </a:ext>
            </a:extLst>
          </p:cNvPr>
          <p:cNvSpPr/>
          <p:nvPr/>
        </p:nvSpPr>
        <p:spPr>
          <a:xfrm>
            <a:off x="0" y="1132198"/>
            <a:ext cx="4141300" cy="1500776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3" name="Rectangle : coins arrondis 2">
            <a:extLst>
              <a:ext uri="{FF2B5EF4-FFF2-40B4-BE49-F238E27FC236}">
                <a16:creationId xmlns:a16="http://schemas.microsoft.com/office/drawing/2014/main" id="{08A66B3C-4FD7-885F-5B60-CCB1E494F770}"/>
              </a:ext>
            </a:extLst>
          </p:cNvPr>
          <p:cNvSpPr/>
          <p:nvPr/>
        </p:nvSpPr>
        <p:spPr>
          <a:xfrm>
            <a:off x="4800600" y="8047457"/>
            <a:ext cx="8182356" cy="147558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r>
              <a:rPr lang="fr-FR" sz="4000" dirty="0"/>
              <a:t>Cibler des apprentissages techniques liés à la frappe de balle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6463C36D-46C7-2AD6-B5FD-35887F6D0A6F}"/>
              </a:ext>
            </a:extLst>
          </p:cNvPr>
          <p:cNvSpPr txBox="1"/>
          <p:nvPr/>
        </p:nvSpPr>
        <p:spPr>
          <a:xfrm>
            <a:off x="13616287" y="8066011"/>
            <a:ext cx="10174056" cy="155157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Jonglage</a:t>
            </a:r>
          </a:p>
          <a:p>
            <a:pPr marL="571500" indent="-5715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fr-FR" sz="4400" i="1" dirty="0">
                <a:solidFill>
                  <a:schemeClr val="tx1"/>
                </a:solidFill>
                <a:latin typeface="Helvetica Neue Medium"/>
                <a:ea typeface="Helvetica Neue Medium"/>
                <a:cs typeface="Times New Roman" panose="02020603050405020304" pitchFamily="18" charset="0"/>
                <a:sym typeface="Helvetica Neue Medium"/>
              </a:rPr>
              <a:t>Jeu contre le mur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F085E1B2-1275-0372-19F7-8F69BD4231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83957" y="12331296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45659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33" grpId="0" animBg="1"/>
      <p:bldP spid="34" grpId="0" animBg="1"/>
      <p:bldP spid="3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7CA42B42-0CC0-3434-73E3-73D573223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1887" y="1236831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volley">
            <a:hlinkClick r:id="" action="ppaction://media"/>
            <a:extLst>
              <a:ext uri="{FF2B5EF4-FFF2-40B4-BE49-F238E27FC236}">
                <a16:creationId xmlns:a16="http://schemas.microsoft.com/office/drawing/2014/main" id="{82D7414E-94C0-6A69-8E89-F62ADB1B68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074" y="92074"/>
            <a:ext cx="23923355" cy="13456887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ABDB0B9B-23FA-A4A8-05A5-01C5BD3251D5}"/>
              </a:ext>
            </a:extLst>
          </p:cNvPr>
          <p:cNvSpPr txBox="1"/>
          <p:nvPr/>
        </p:nvSpPr>
        <p:spPr>
          <a:xfrm>
            <a:off x="457200" y="585212"/>
            <a:ext cx="5047488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2400" b="1" i="0" u="none" strike="noStrike" cap="none" spc="0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Youtube</a:t>
            </a:r>
            <a:r>
              <a:rPr kumimoji="0" lang="fr-FR" sz="2400" b="1" i="0" u="none" strike="noStrike" cap="none" spc="0" normalizeH="0" baseline="0" dirty="0">
                <a:ln>
                  <a:noFill/>
                </a:ln>
                <a:solidFill>
                  <a:schemeClr val="bg1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: Educ volley (0 à 28’’) et AEEPS Michel </a:t>
            </a:r>
            <a:r>
              <a:rPr kumimoji="0" lang="fr-FR" sz="2400" b="1" i="0" u="none" strike="noStrike" cap="none" spc="0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Récopé</a:t>
            </a:r>
            <a:r>
              <a:rPr kumimoji="0" lang="fr-FR" sz="2400" b="1" i="0" u="none" strike="noStrike" cap="none" spc="0" normalizeH="0" baseline="0" dirty="0">
                <a:ln>
                  <a:noFill/>
                </a:ln>
                <a:solidFill>
                  <a:schemeClr val="bg1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 (28’’ à 48‘’)</a:t>
            </a:r>
          </a:p>
        </p:txBody>
      </p:sp>
    </p:spTree>
    <p:extLst>
      <p:ext uri="{BB962C8B-B14F-4D97-AF65-F5344CB8AC3E}">
        <p14:creationId xmlns:p14="http://schemas.microsoft.com/office/powerpoint/2010/main" val="27254208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73A73FD1-56B2-CB07-9ABE-FB2DC99B5F54}"/>
              </a:ext>
            </a:extLst>
          </p:cNvPr>
          <p:cNvSpPr txBox="1"/>
          <p:nvPr/>
        </p:nvSpPr>
        <p:spPr>
          <a:xfrm>
            <a:off x="5730002" y="7514174"/>
            <a:ext cx="6014124" cy="71814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000" b="1" dirty="0"/>
              <a:t>E</a:t>
            </a:r>
            <a:r>
              <a:rPr kumimoji="0" lang="fr-FR" sz="40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sym typeface="Helvetica Neue"/>
              </a:rPr>
              <a:t>naction</a:t>
            </a:r>
            <a:r>
              <a:rPr kumimoji="0" lang="fr-FR" sz="4000" b="1" i="0" u="none" strike="noStrike" cap="none" spc="0" normalizeH="0" dirty="0">
                <a:ln>
                  <a:noFill/>
                </a:ln>
                <a:solidFill>
                  <a:srgbClr val="5E5E5E"/>
                </a:solidFill>
                <a:effectLst/>
                <a:uFillTx/>
                <a:sym typeface="Helvetica Neue"/>
              </a:rPr>
              <a:t> (Varela, 1989)</a:t>
            </a:r>
            <a:endParaRPr kumimoji="0" lang="fr-FR" sz="40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sym typeface="Helvetica Neue"/>
            </a:endParaRPr>
          </a:p>
        </p:txBody>
      </p:sp>
      <p:sp>
        <p:nvSpPr>
          <p:cNvPr id="30" name="Rectangle à coins arrondis 9">
            <a:extLst>
              <a:ext uri="{FF2B5EF4-FFF2-40B4-BE49-F238E27FC236}">
                <a16:creationId xmlns:a16="http://schemas.microsoft.com/office/drawing/2014/main" id="{032CE585-B84C-6A08-5F13-BD91276D13FA}"/>
              </a:ext>
            </a:extLst>
          </p:cNvPr>
          <p:cNvSpPr/>
          <p:nvPr/>
        </p:nvSpPr>
        <p:spPr>
          <a:xfrm>
            <a:off x="4311779" y="3980698"/>
            <a:ext cx="2361732" cy="1279004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4000" dirty="0"/>
              <a:t>Acteur</a:t>
            </a:r>
          </a:p>
        </p:txBody>
      </p:sp>
      <p:sp>
        <p:nvSpPr>
          <p:cNvPr id="31" name="Rectangle à coins arrondis 10">
            <a:extLst>
              <a:ext uri="{FF2B5EF4-FFF2-40B4-BE49-F238E27FC236}">
                <a16:creationId xmlns:a16="http://schemas.microsoft.com/office/drawing/2014/main" id="{94AFA5C2-B6C1-2279-6CC0-7BB34F8511E0}"/>
              </a:ext>
            </a:extLst>
          </p:cNvPr>
          <p:cNvSpPr/>
          <p:nvPr/>
        </p:nvSpPr>
        <p:spPr>
          <a:xfrm>
            <a:off x="8738767" y="3635753"/>
            <a:ext cx="5616624" cy="1981756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4000" dirty="0"/>
              <a:t>Environnement (matériel, spatial, social, culturel)</a:t>
            </a:r>
          </a:p>
        </p:txBody>
      </p:sp>
      <p:sp>
        <p:nvSpPr>
          <p:cNvPr id="32" name="Flèche courbée vers le bas 11">
            <a:extLst>
              <a:ext uri="{FF2B5EF4-FFF2-40B4-BE49-F238E27FC236}">
                <a16:creationId xmlns:a16="http://schemas.microsoft.com/office/drawing/2014/main" id="{4BF1F57B-762D-3F6C-C64A-1E72C36E0D1F}"/>
              </a:ext>
            </a:extLst>
          </p:cNvPr>
          <p:cNvSpPr/>
          <p:nvPr/>
        </p:nvSpPr>
        <p:spPr>
          <a:xfrm>
            <a:off x="4959731" y="2037940"/>
            <a:ext cx="7642890" cy="1623464"/>
          </a:xfrm>
          <a:prstGeom prst="curved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4800">
              <a:solidFill>
                <a:schemeClr val="tx1"/>
              </a:solidFill>
            </a:endParaRPr>
          </a:p>
        </p:txBody>
      </p:sp>
      <p:sp>
        <p:nvSpPr>
          <p:cNvPr id="33" name="Flèche courbée vers le bas 13">
            <a:extLst>
              <a:ext uri="{FF2B5EF4-FFF2-40B4-BE49-F238E27FC236}">
                <a16:creationId xmlns:a16="http://schemas.microsoft.com/office/drawing/2014/main" id="{CD93D19D-B975-F190-CB45-F5461B5FAE56}"/>
              </a:ext>
            </a:extLst>
          </p:cNvPr>
          <p:cNvSpPr/>
          <p:nvPr/>
        </p:nvSpPr>
        <p:spPr>
          <a:xfrm rot="10800000">
            <a:off x="4894526" y="5578996"/>
            <a:ext cx="7246131" cy="1279004"/>
          </a:xfrm>
          <a:prstGeom prst="curvedDownArrow">
            <a:avLst>
              <a:gd name="adj1" fmla="val 25000"/>
              <a:gd name="adj2" fmla="val 89035"/>
              <a:gd name="adj3" fmla="val 25000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4800">
              <a:solidFill>
                <a:schemeClr val="tx1"/>
              </a:solidFill>
            </a:endParaRP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4FD2553D-A604-6716-3B64-BFB3BE2185C2}"/>
              </a:ext>
            </a:extLst>
          </p:cNvPr>
          <p:cNvSpPr txBox="1"/>
          <p:nvPr/>
        </p:nvSpPr>
        <p:spPr>
          <a:xfrm>
            <a:off x="6673511" y="2482904"/>
            <a:ext cx="39249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dirty="0"/>
              <a:t>« Se situe »</a:t>
            </a:r>
          </a:p>
        </p:txBody>
      </p:sp>
      <p:sp>
        <p:nvSpPr>
          <p:cNvPr id="35" name="ZoneTexte 34">
            <a:extLst>
              <a:ext uri="{FF2B5EF4-FFF2-40B4-BE49-F238E27FC236}">
                <a16:creationId xmlns:a16="http://schemas.microsoft.com/office/drawing/2014/main" id="{E80FB262-A013-B492-5941-67183AD23459}"/>
              </a:ext>
            </a:extLst>
          </p:cNvPr>
          <p:cNvSpPr txBox="1"/>
          <p:nvPr/>
        </p:nvSpPr>
        <p:spPr>
          <a:xfrm>
            <a:off x="6109211" y="5734570"/>
            <a:ext cx="4816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dirty="0"/>
              <a:t>« Est situé »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22197" y="1152089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38459" y="2849672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3" name="Text Box 2">
            <a:extLst>
              <a:ext uri="{FF2B5EF4-FFF2-40B4-BE49-F238E27FC236}">
                <a16:creationId xmlns:a16="http://schemas.microsoft.com/office/drawing/2014/main" id="{0C0FAF2B-6C48-3654-0DD6-374D646E9D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76545" y="1705595"/>
            <a:ext cx="9645360" cy="65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lvl="0" defTabSz="914400" eaLnBrk="0" fontAlgn="base">
              <a:spcBef>
                <a:spcPct val="0"/>
              </a:spcBef>
              <a:spcAft>
                <a:spcPct val="0"/>
              </a:spcAft>
            </a:pPr>
            <a:r>
              <a:rPr lang="fr-FR" altLang="fr-FR" sz="4000" dirty="0">
                <a:latin typeface="Calibri" panose="020F0502020204030204" pitchFamily="34" charset="0"/>
              </a:rPr>
              <a:t>L’é</a:t>
            </a:r>
            <a:r>
              <a:rPr kumimoji="0" lang="fr-FR" altLang="fr-FR" sz="4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</a:rPr>
              <a:t>lève</a:t>
            </a:r>
            <a:r>
              <a:rPr kumimoji="0" lang="fr-FR" altLang="fr-FR" sz="4000" b="0" i="0" u="none" strike="noStrike" cap="none" normalizeH="0" dirty="0">
                <a:ln>
                  <a:noFill/>
                </a:ln>
                <a:effectLst/>
                <a:latin typeface="Calibri" panose="020F0502020204030204" pitchFamily="34" charset="0"/>
              </a:rPr>
              <a:t> </a:t>
            </a:r>
            <a:r>
              <a:rPr kumimoji="0" lang="fr-FR" altLang="fr-FR" sz="40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</a:rPr>
              <a:t>interprète</a:t>
            </a:r>
            <a:endParaRPr kumimoji="0" lang="fr-FR" altLang="fr-FR" sz="4000" b="1" i="1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145F7EA7-6CDD-DDCD-2079-EF3275305C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58671" y="8635473"/>
            <a:ext cx="6713554" cy="995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fr-FR" altLang="fr-FR" sz="4000" dirty="0">
                <a:latin typeface="Calibri" panose="020F0502020204030204" pitchFamily="34" charset="0"/>
              </a:rPr>
              <a:t>Il n</a:t>
            </a:r>
            <a:r>
              <a:rPr kumimoji="0" lang="fr-FR" altLang="fr-FR" sz="4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</a:rPr>
              <a:t>’est pas qu’un applicateur</a:t>
            </a:r>
          </a:p>
        </p:txBody>
      </p:sp>
      <p:pic>
        <p:nvPicPr>
          <p:cNvPr id="6" name="situé situant.mp4">
            <a:hlinkClick r:id="" action="ppaction://media"/>
            <a:extLst>
              <a:ext uri="{FF2B5EF4-FFF2-40B4-BE49-F238E27FC236}">
                <a16:creationId xmlns:a16="http://schemas.microsoft.com/office/drawing/2014/main" id="{D8DDEFCD-A32E-3A79-883F-553012A720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02472" y="3050698"/>
            <a:ext cx="9579429" cy="5388429"/>
          </a:xfrm>
          <a:prstGeom prst="rect">
            <a:avLst/>
          </a:prstGeom>
        </p:spPr>
      </p:pic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92A1FA3D-20AF-CC0A-7076-FE6F21E09106}"/>
              </a:ext>
            </a:extLst>
          </p:cNvPr>
          <p:cNvSpPr/>
          <p:nvPr/>
        </p:nvSpPr>
        <p:spPr>
          <a:xfrm>
            <a:off x="4410421" y="10356719"/>
            <a:ext cx="15460472" cy="186235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>
              <a:lnSpc>
                <a:spcPct val="107000"/>
              </a:lnSpc>
            </a:pPr>
            <a:r>
              <a:rPr lang="fr-FR" sz="4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Comprendre ce qui organise l’activité des élèves</a:t>
            </a:r>
          </a:p>
          <a:p>
            <a:pPr>
              <a:lnSpc>
                <a:spcPct val="107000"/>
              </a:lnSpc>
            </a:pPr>
            <a:r>
              <a:rPr lang="fr-FR" sz="4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fr-FR" sz="4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our identifier les expériences à encourager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F8E1B540-66C1-544B-BBA0-1E346732DE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77552" y="8809792"/>
            <a:ext cx="3244353" cy="471770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00CB148-6C3C-C316-4708-E126517738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50679" y="12403494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059584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7" grpId="0"/>
      <p:bldP spid="30" grpId="0" animBg="1"/>
      <p:bldP spid="31" grpId="0" animBg="1"/>
      <p:bldP spid="32" grpId="0" animBg="1"/>
      <p:bldP spid="33" grpId="0" animBg="1"/>
      <p:bldP spid="34" grpId="0"/>
      <p:bldP spid="35" grpId="0"/>
      <p:bldP spid="3" grpId="0"/>
      <p:bldP spid="5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42806-33F1-6F5E-AE60-44A095EA3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9C8B07D9-660F-4466-C2B8-900809F8336A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31818F3A-9995-88BC-CC18-03B378CAC886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AAF4FF4D-FBE1-1AAE-96A7-280612554B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8228" y="4167826"/>
            <a:ext cx="8718759" cy="6804973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AC57E135-2922-4DBE-B143-B5CD53DE1140}"/>
              </a:ext>
            </a:extLst>
          </p:cNvPr>
          <p:cNvSpPr txBox="1"/>
          <p:nvPr/>
        </p:nvSpPr>
        <p:spPr>
          <a:xfrm>
            <a:off x="4428229" y="11948290"/>
            <a:ext cx="8927000" cy="59503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Adé</a:t>
            </a:r>
            <a:r>
              <a:rPr lang="fr-FR" sz="3200" b="1" dirty="0"/>
              <a:t> &amp; </a:t>
            </a:r>
            <a:r>
              <a:rPr kumimoji="0" lang="fr-FR" sz="32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Terré, dossier EPS N°93,</a:t>
            </a:r>
            <a:r>
              <a:rPr kumimoji="0" lang="fr-FR" sz="3200" b="1" i="0" u="none" strike="noStrike" cap="none" spc="0" normalizeH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 </a:t>
            </a:r>
            <a:r>
              <a:rPr kumimoji="0" lang="fr-FR" sz="32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2025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5A6D741B-78FA-FC60-FEF2-0D4A91D3B752}"/>
              </a:ext>
            </a:extLst>
          </p:cNvPr>
          <p:cNvSpPr txBox="1"/>
          <p:nvPr/>
        </p:nvSpPr>
        <p:spPr>
          <a:xfrm>
            <a:off x="14572644" y="1333986"/>
            <a:ext cx="9067800" cy="31803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Permettre à l’élève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 de percevoir et d’agir dans la situation sur la base d’analogies </a:t>
            </a:r>
          </a:p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« d’airs de famille » </a:t>
            </a:r>
          </a:p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avec des expériences passées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CC1C1A9-286D-507F-7D3B-FE42BD12502B}"/>
              </a:ext>
            </a:extLst>
          </p:cNvPr>
          <p:cNvSpPr txBox="1"/>
          <p:nvPr/>
        </p:nvSpPr>
        <p:spPr>
          <a:xfrm>
            <a:off x="15846290" y="4736381"/>
            <a:ext cx="6520508" cy="71814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000" dirty="0"/>
              <a:t>Modalités 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sym typeface="Helvetica Neue"/>
              </a:rPr>
              <a:t>d’intervention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E57598AC-9B5E-1E35-94EE-45B59D822FE9}"/>
              </a:ext>
            </a:extLst>
          </p:cNvPr>
          <p:cNvSpPr txBox="1"/>
          <p:nvPr/>
        </p:nvSpPr>
        <p:spPr>
          <a:xfrm>
            <a:off x="4456339" y="1859539"/>
            <a:ext cx="9742000" cy="1446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400" i="0" u="none" strike="noStrike" baseline="0" dirty="0">
                <a:latin typeface="Elza-NarrowBold"/>
              </a:rPr>
              <a:t>Des contenus d’enseignement pensés en termes </a:t>
            </a:r>
            <a:r>
              <a:rPr lang="fr-FR" sz="4400" b="1" i="0" u="none" strike="noStrike" baseline="0" dirty="0"/>
              <a:t>d’expériences à typicaliser</a:t>
            </a:r>
          </a:p>
        </p:txBody>
      </p:sp>
      <p:graphicFrame>
        <p:nvGraphicFramePr>
          <p:cNvPr id="28" name="Diagramme 27">
            <a:extLst>
              <a:ext uri="{FF2B5EF4-FFF2-40B4-BE49-F238E27FC236}">
                <a16:creationId xmlns:a16="http://schemas.microsoft.com/office/drawing/2014/main" id="{BCF5A644-3C64-E83A-BD89-DFA321A5BC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0260053"/>
              </p:ext>
            </p:extLst>
          </p:nvPr>
        </p:nvGraphicFramePr>
        <p:xfrm>
          <a:off x="14235544" y="5487791"/>
          <a:ext cx="9742001" cy="7615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35EC7363-2EAA-12D8-6702-E4778B7A597E}"/>
              </a:ext>
            </a:extLst>
          </p:cNvPr>
          <p:cNvSpPr/>
          <p:nvPr/>
        </p:nvSpPr>
        <p:spPr>
          <a:xfrm>
            <a:off x="-22197" y="1152089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35E1F0E7-00C8-D2D2-28FE-BBC59A54966D}"/>
              </a:ext>
            </a:extLst>
          </p:cNvPr>
          <p:cNvSpPr/>
          <p:nvPr/>
        </p:nvSpPr>
        <p:spPr>
          <a:xfrm>
            <a:off x="0" y="2924165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29" name="Ellipse 28">
            <a:extLst>
              <a:ext uri="{FF2B5EF4-FFF2-40B4-BE49-F238E27FC236}">
                <a16:creationId xmlns:a16="http://schemas.microsoft.com/office/drawing/2014/main" id="{B66879A9-744D-2A26-5C39-5E026A20B30F}"/>
              </a:ext>
            </a:extLst>
          </p:cNvPr>
          <p:cNvSpPr/>
          <p:nvPr/>
        </p:nvSpPr>
        <p:spPr>
          <a:xfrm>
            <a:off x="13456112" y="6858000"/>
            <a:ext cx="10521433" cy="4171950"/>
          </a:xfrm>
          <a:prstGeom prst="ellipse">
            <a:avLst/>
          </a:prstGeom>
          <a:noFill/>
          <a:ln w="76200" cap="flat">
            <a:solidFill>
              <a:schemeClr val="tx1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fr-FR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541BAF2-1C37-2856-9DBC-D765FA5736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8639" y="1254332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299045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 animBg="1"/>
      <p:bldP spid="19" grpId="0"/>
      <p:bldP spid="24" grpId="0" animBg="1"/>
      <p:bldGraphic spid="28" grpId="0">
        <p:bldAsOne/>
      </p:bldGraphic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42460" y="5687927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406D16A-D46D-7F8F-0562-DD5E59EDF1C5}"/>
              </a:ext>
            </a:extLst>
          </p:cNvPr>
          <p:cNvSpPr txBox="1"/>
          <p:nvPr/>
        </p:nvSpPr>
        <p:spPr>
          <a:xfrm>
            <a:off x="9785392" y="2368380"/>
            <a:ext cx="14256990" cy="3170099"/>
          </a:xfrm>
          <a:prstGeom prst="rect">
            <a:avLst/>
          </a:prstGeom>
          <a:noFill/>
          <a:ln w="57150" cap="flat">
            <a:solidFill>
              <a:schemeClr val="tx1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/>
            <a:r>
              <a:rPr lang="fr-FR" sz="4000" b="0" i="1" u="none" strike="noStrike" baseline="0" dirty="0"/>
              <a:t>« l’apprentissage d’une technique corporelle consiste à coupler des actions efficaces et des éléments saillants de la situation (relatifs à l’environnement extérieur et à son corps propre) en référence à une ou plusieurs expériences typiques pour l’acteur » </a:t>
            </a:r>
            <a:r>
              <a:rPr lang="fr-FR" sz="4000" b="0" i="0" u="none" strike="noStrike" baseline="0" dirty="0"/>
              <a:t>(Terré, 2021).</a:t>
            </a:r>
            <a:endParaRPr lang="fr-FR" sz="4000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8A35CE45-EFB3-E4AC-A239-56D6EBF1861C}"/>
              </a:ext>
            </a:extLst>
          </p:cNvPr>
          <p:cNvSpPr txBox="1"/>
          <p:nvPr/>
        </p:nvSpPr>
        <p:spPr>
          <a:xfrm>
            <a:off x="9785391" y="1373196"/>
            <a:ext cx="14256990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Une vision renouvelée de la technique corporelle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4831F70E-37B4-1C80-4063-26A84E04F082}"/>
              </a:ext>
            </a:extLst>
          </p:cNvPr>
          <p:cNvSpPr txBox="1"/>
          <p:nvPr/>
        </p:nvSpPr>
        <p:spPr>
          <a:xfrm>
            <a:off x="4287279" y="11533439"/>
            <a:ext cx="14800821" cy="193899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/>
            <a:r>
              <a:rPr lang="fr-FR" sz="4000" i="0" u="none" strike="noStrike" baseline="0" dirty="0"/>
              <a:t>Rendre présent (« </a:t>
            </a:r>
            <a:r>
              <a:rPr lang="fr-FR" sz="4000" i="0" u="none" strike="noStrike" baseline="0" dirty="0" err="1"/>
              <a:t>énacter</a:t>
            </a:r>
            <a:r>
              <a:rPr lang="fr-FR" sz="4000" i="0" u="none" strike="noStrike" baseline="0" dirty="0"/>
              <a:t> ») le ballon comme danger potentiel de rupture pour assurer la continuité de l’échange en étant « sur ses gardes »</a:t>
            </a:r>
            <a:endParaRPr lang="fr-FR" sz="4000" dirty="0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58623E3F-1FAF-9E92-2436-D2D719FFFE20}"/>
              </a:ext>
            </a:extLst>
          </p:cNvPr>
          <p:cNvSpPr txBox="1"/>
          <p:nvPr/>
        </p:nvSpPr>
        <p:spPr>
          <a:xfrm>
            <a:off x="4230129" y="5882983"/>
            <a:ext cx="14915121" cy="145680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j-lt"/>
                <a:ea typeface="+mn-ea"/>
                <a:cs typeface="+mn-cs"/>
                <a:sym typeface="Helvetica Neue"/>
              </a:rPr>
              <a:t>La durabilité des apprentissages passe par un ancrage expérientiel de la technique corporelle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AC1BDB21-5EBD-329D-AE69-C180FF78CEFA}"/>
              </a:ext>
            </a:extLst>
          </p:cNvPr>
          <p:cNvSpPr txBox="1"/>
          <p:nvPr/>
        </p:nvSpPr>
        <p:spPr>
          <a:xfrm>
            <a:off x="4230129" y="9892838"/>
            <a:ext cx="14857971" cy="145680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Les techniques corporelles en volley-ball sont sous-tendues par la sensibilité à l’enjeu de rupture (</a:t>
            </a:r>
            <a:r>
              <a:rPr kumimoji="0" lang="fr-FR" sz="4400" b="1" i="0" u="none" strike="noStrike" cap="none" spc="0" normalizeH="0" baseline="0" dirty="0" err="1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Récopé</a:t>
            </a: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)</a:t>
            </a: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A87D3975-9BC6-EA64-EA87-4B8523C36A64}"/>
              </a:ext>
            </a:extLst>
          </p:cNvPr>
          <p:cNvSpPr txBox="1"/>
          <p:nvPr/>
        </p:nvSpPr>
        <p:spPr>
          <a:xfrm>
            <a:off x="4287279" y="7525555"/>
            <a:ext cx="14857971" cy="193899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/>
            <a:r>
              <a:rPr lang="fr-FR" sz="4000" dirty="0"/>
              <a:t>L</a:t>
            </a:r>
            <a:r>
              <a:rPr lang="fr-FR" sz="4000" b="0" i="0" u="none" strike="noStrike" baseline="0" dirty="0"/>
              <a:t>es techniques d’intervention sur le ballon font référence à des expériences typiques construites à partir de ce qui est significatif pour celui qui agit.</a:t>
            </a:r>
            <a:endParaRPr lang="fr-FR" sz="4000" dirty="0"/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B08D9E31-D62F-40DE-C53B-9D85E930AA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50678" y="7539355"/>
            <a:ext cx="4888373" cy="5133907"/>
          </a:xfrm>
          <a:prstGeom prst="rect">
            <a:avLst/>
          </a:prstGeom>
        </p:spPr>
      </p:pic>
      <p:sp>
        <p:nvSpPr>
          <p:cNvPr id="38" name="ZoneTexte 37">
            <a:extLst>
              <a:ext uri="{FF2B5EF4-FFF2-40B4-BE49-F238E27FC236}">
                <a16:creationId xmlns:a16="http://schemas.microsoft.com/office/drawing/2014/main" id="{9992902D-C668-DD74-3401-E6E2C63AD669}"/>
              </a:ext>
            </a:extLst>
          </p:cNvPr>
          <p:cNvSpPr txBox="1"/>
          <p:nvPr/>
        </p:nvSpPr>
        <p:spPr>
          <a:xfrm>
            <a:off x="19350677" y="5882983"/>
            <a:ext cx="4888373" cy="139525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28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Le record d’échanges </a:t>
            </a:r>
          </a:p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28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comme expérience typique (continuité) </a:t>
            </a:r>
          </a:p>
        </p:txBody>
      </p:sp>
      <p:sp>
        <p:nvSpPr>
          <p:cNvPr id="25" name="Explosion : 8 points 24">
            <a:extLst>
              <a:ext uri="{FF2B5EF4-FFF2-40B4-BE49-F238E27FC236}">
                <a16:creationId xmlns:a16="http://schemas.microsoft.com/office/drawing/2014/main" id="{58A280C4-E7F6-78CB-5DF5-46AD70675A0B}"/>
              </a:ext>
            </a:extLst>
          </p:cNvPr>
          <p:cNvSpPr/>
          <p:nvPr/>
        </p:nvSpPr>
        <p:spPr>
          <a:xfrm>
            <a:off x="2909732" y="864496"/>
            <a:ext cx="7122857" cy="4437221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1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Les apprentissages techniques sont indispensables</a:t>
            </a:r>
          </a:p>
        </p:txBody>
      </p:sp>
      <p:pic>
        <p:nvPicPr>
          <p:cNvPr id="3" name="Image 2" descr="Une image contenant texte, sport, Escalade, chaussures&#10;&#10;Description générée automatiquement">
            <a:extLst>
              <a:ext uri="{FF2B5EF4-FFF2-40B4-BE49-F238E27FC236}">
                <a16:creationId xmlns:a16="http://schemas.microsoft.com/office/drawing/2014/main" id="{99EB3888-A98E-FB64-8608-53A1F95BAB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460" y="14848"/>
            <a:ext cx="4023763" cy="563552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0B54C357-5F42-79BC-2FDD-76EF316BC7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65507" y="1250293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48185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/>
      <p:bldP spid="11" grpId="0" animBg="1"/>
      <p:bldP spid="12" grpId="0" animBg="1"/>
      <p:bldP spid="15" grpId="0"/>
      <p:bldP spid="38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8416924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3C85EBEA-4ECB-C835-5DD9-A899CFFC9EB7}"/>
              </a:ext>
            </a:extLst>
          </p:cNvPr>
          <p:cNvSpPr txBox="1"/>
          <p:nvPr/>
        </p:nvSpPr>
        <p:spPr>
          <a:xfrm>
            <a:off x="5105273" y="9937870"/>
            <a:ext cx="18057542" cy="212365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4400" dirty="0">
                <a:latin typeface="Elza-Narrow"/>
              </a:rPr>
              <a:t>e</a:t>
            </a:r>
            <a:r>
              <a:rPr lang="fr-FR" sz="4400" b="0" i="0" u="none" strike="noStrike" baseline="0" dirty="0">
                <a:latin typeface="Elza-Narrow"/>
              </a:rPr>
              <a:t>n amplifiant ou non l’incertitude des trajectoires reçues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fr-FR" sz="4400" b="0" i="0" u="none" strike="noStrike" baseline="0" dirty="0">
              <a:latin typeface="Elza-Narrow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4400" dirty="0">
                <a:latin typeface="Elza-Narrow"/>
              </a:rPr>
              <a:t>e</a:t>
            </a:r>
            <a:r>
              <a:rPr lang="fr-FR" sz="4400" b="0" i="0" u="none" strike="noStrike" baseline="0" dirty="0">
                <a:latin typeface="Elza-Narrow"/>
              </a:rPr>
              <a:t>n connectant les expériences entre « jouer avec » et « jouer contre ».</a:t>
            </a:r>
            <a:endParaRPr lang="fr-FR" sz="4400" dirty="0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60343C95-17CD-BA8B-33D8-470A34973D1E}"/>
              </a:ext>
            </a:extLst>
          </p:cNvPr>
          <p:cNvSpPr txBox="1"/>
          <p:nvPr/>
        </p:nvSpPr>
        <p:spPr>
          <a:xfrm>
            <a:off x="4884922" y="2776362"/>
            <a:ext cx="18264371" cy="347787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/>
            <a:r>
              <a:rPr lang="fr-FR" sz="4400" b="0" i="0" u="none" strike="noStrike" baseline="0" dirty="0">
                <a:latin typeface="Elza-Narrow"/>
              </a:rPr>
              <a:t>Nous faisons l’hypothèse que les progrès en volley-ball du point de vue de la continuité du jeu sont conditionnés par l’adoption d’une attitude « sur le qui-vive ». Celle-ci est révélatrice d’une manière d’être-au-volley</a:t>
            </a:r>
          </a:p>
          <a:p>
            <a:pPr algn="just"/>
            <a:r>
              <a:rPr lang="fr-FR" sz="4400" b="0" i="0" u="none" strike="noStrike" baseline="0" dirty="0">
                <a:latin typeface="Elza-Narrow"/>
              </a:rPr>
              <a:t>et constitue le soubassement à l’acquisition des techniques</a:t>
            </a:r>
          </a:p>
          <a:p>
            <a:pPr algn="just"/>
            <a:r>
              <a:rPr lang="fr-FR" sz="4400" b="0" i="0" u="none" strike="noStrike" baseline="0" dirty="0">
                <a:latin typeface="Elza-Narrow"/>
              </a:rPr>
              <a:t>corporelles.</a:t>
            </a:r>
            <a:endParaRPr lang="fr-FR" sz="4400"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4884922" y="1595132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Problématique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5DFEAD80-349E-68EE-597E-93E0818D1EB0}"/>
              </a:ext>
            </a:extLst>
          </p:cNvPr>
          <p:cNvSpPr txBox="1"/>
          <p:nvPr/>
        </p:nvSpPr>
        <p:spPr>
          <a:xfrm>
            <a:off x="5105273" y="7682978"/>
            <a:ext cx="15032792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Pour cela, nous avons comparé des formes de pratique: 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pic>
        <p:nvPicPr>
          <p:cNvPr id="19" name="Image 18" descr="Une image contenant personne, sport, habits, Condition physique&#10;&#10;Description générée automatiquement">
            <a:extLst>
              <a:ext uri="{FF2B5EF4-FFF2-40B4-BE49-F238E27FC236}">
                <a16:creationId xmlns:a16="http://schemas.microsoft.com/office/drawing/2014/main" id="{0B11E14F-ACB4-DAF6-F163-D51576B8C7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7521" y="4204341"/>
            <a:ext cx="3374843" cy="548637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D77B94C-E51D-723A-A358-E4E62D269F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1887" y="1236831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49445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8416924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5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Présentation de </a:t>
            </a:r>
            <a:r>
              <a:rPr lang="fr-FR" sz="4400" b="1" dirty="0"/>
              <a:t>l</a:t>
            </a: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’étude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sp>
        <p:nvSpPr>
          <p:cNvPr id="3" name="Rectangle : coins arrondis 2">
            <a:extLst>
              <a:ext uri="{FF2B5EF4-FFF2-40B4-BE49-F238E27FC236}">
                <a16:creationId xmlns:a16="http://schemas.microsoft.com/office/drawing/2014/main" id="{5F001AFA-29D2-DE18-346F-1E3033E3B05E}"/>
              </a:ext>
            </a:extLst>
          </p:cNvPr>
          <p:cNvSpPr/>
          <p:nvPr/>
        </p:nvSpPr>
        <p:spPr>
          <a:xfrm>
            <a:off x="5033779" y="2903083"/>
            <a:ext cx="18072405" cy="1021783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000" b="1" u="sng" dirty="0"/>
              <a:t>Le contexte</a:t>
            </a:r>
            <a:r>
              <a:rPr lang="fr-FR" sz="4000" b="1" dirty="0"/>
              <a:t>:</a:t>
            </a:r>
          </a:p>
          <a:p>
            <a:pPr algn="l"/>
            <a:endParaRPr lang="fr-FR" sz="1800" b="0" i="0" u="none" strike="noStrike" baseline="0" dirty="0">
              <a:latin typeface="Elza-Narrow"/>
            </a:endParaRPr>
          </a:p>
          <a:p>
            <a:pPr algn="l"/>
            <a:endParaRPr lang="fr-FR" sz="1800" dirty="0">
              <a:latin typeface="Elza-Narrow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fr-FR" sz="4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2 Classes de première en LEGT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fr-FR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fr-FR" sz="4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Pour une majorité d’élèves l’activité volley-ball est nouvelle mais pour autant nous pouvons estimer qu’ils sont débrouillés dans l’activité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fr-FR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fr-FR" sz="4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Les dispositifs expérimentaux ont été proposés lors des leçons 2, 4,6 et 7 d’une séquence de 9 leçons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fr-FR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fr-FR" sz="4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L’expérience de 16 élèves a été documentée systématiquement au cours des leçons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E6F03D63-1066-3DAA-B2AA-0121BFAF6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41887" y="1236831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7418090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8416924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5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Présentation de </a:t>
            </a:r>
            <a:r>
              <a:rPr lang="fr-FR" sz="4400" b="1" dirty="0"/>
              <a:t>l</a:t>
            </a: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’étude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pic>
        <p:nvPicPr>
          <p:cNvPr id="6" name="Image 5" descr="Une image contenant sport, compétition sportive, personne, chaussures&#10;&#10;Description générée automatiquement">
            <a:extLst>
              <a:ext uri="{FF2B5EF4-FFF2-40B4-BE49-F238E27FC236}">
                <a16:creationId xmlns:a16="http://schemas.microsoft.com/office/drawing/2014/main" id="{79B58564-2794-0C1B-726B-CC01241EE2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3692" y="2554288"/>
            <a:ext cx="5448057" cy="5721704"/>
          </a:xfrm>
          <a:prstGeom prst="rect">
            <a:avLst/>
          </a:prstGeom>
        </p:spPr>
      </p:pic>
      <p:pic>
        <p:nvPicPr>
          <p:cNvPr id="11" name="Image 10" descr="Une image contenant compétition sportive, sport, équipement sportif, chaussures&#10;&#10;Description générée automatiquement">
            <a:extLst>
              <a:ext uri="{FF2B5EF4-FFF2-40B4-BE49-F238E27FC236}">
                <a16:creationId xmlns:a16="http://schemas.microsoft.com/office/drawing/2014/main" id="{F84530DB-96F2-253C-D66A-918FE7E4B1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6877" y="2851188"/>
            <a:ext cx="6949307" cy="5565736"/>
          </a:xfrm>
          <a:prstGeom prst="rect">
            <a:avLst/>
          </a:prstGeom>
        </p:spPr>
      </p:pic>
      <p:pic>
        <p:nvPicPr>
          <p:cNvPr id="18" name="Image 17" descr="Une image contenant sport, compétition sportive, personne, chaussures&#10;&#10;Description générée automatiquement">
            <a:extLst>
              <a:ext uri="{FF2B5EF4-FFF2-40B4-BE49-F238E27FC236}">
                <a16:creationId xmlns:a16="http://schemas.microsoft.com/office/drawing/2014/main" id="{7EC16E89-3A0D-09CD-D6EC-1494675254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3417" y="8636662"/>
            <a:ext cx="5157970" cy="4772603"/>
          </a:xfrm>
          <a:prstGeom prst="rect">
            <a:avLst/>
          </a:prstGeom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DE97073E-63F3-037E-CA65-517B02B978FD}"/>
              </a:ext>
            </a:extLst>
          </p:cNvPr>
          <p:cNvSpPr txBox="1"/>
          <p:nvPr/>
        </p:nvSpPr>
        <p:spPr>
          <a:xfrm>
            <a:off x="11752892" y="5138076"/>
            <a:ext cx="2944785" cy="71814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1 avec 1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694A0C8C-D568-A23E-FF24-7D2FDA98FD69}"/>
              </a:ext>
            </a:extLst>
          </p:cNvPr>
          <p:cNvSpPr txBox="1"/>
          <p:nvPr/>
        </p:nvSpPr>
        <p:spPr>
          <a:xfrm>
            <a:off x="12192000" y="10951579"/>
            <a:ext cx="3752850" cy="7797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400" dirty="0"/>
              <a:t>2 contre 1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07DD2DC3-F4DB-F091-6151-683AF77CBDD5}"/>
              </a:ext>
            </a:extLst>
          </p:cNvPr>
          <p:cNvSpPr txBox="1"/>
          <p:nvPr/>
        </p:nvSpPr>
        <p:spPr>
          <a:xfrm>
            <a:off x="12926027" y="2659306"/>
            <a:ext cx="3543300" cy="133369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Avec « </a:t>
            </a:r>
            <a:r>
              <a:rPr kumimoji="0" lang="fr-FR" sz="4000" b="0" i="0" u="none" strike="noStrike" cap="none" spc="0" normalizeH="0" baseline="0" dirty="0" err="1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bumper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 »</a:t>
            </a:r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D0E9308B-8921-6717-C770-F3EE43715D4D}"/>
              </a:ext>
            </a:extLst>
          </p:cNvPr>
          <p:cNvSpPr txBox="1"/>
          <p:nvPr/>
        </p:nvSpPr>
        <p:spPr>
          <a:xfrm>
            <a:off x="13065349" y="12691120"/>
            <a:ext cx="4141300" cy="71814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Sans contrainte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78B1039F-56D5-B67E-AC97-6D0E356A7587}"/>
              </a:ext>
            </a:extLst>
          </p:cNvPr>
          <p:cNvSpPr txBox="1"/>
          <p:nvPr/>
        </p:nvSpPr>
        <p:spPr>
          <a:xfrm>
            <a:off x="9927125" y="7333535"/>
            <a:ext cx="4141300" cy="71814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Sans contrainte</a:t>
            </a: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D8B40CE6-6AF5-58E0-BB6C-98E5CC7B4837}"/>
              </a:ext>
            </a:extLst>
          </p:cNvPr>
          <p:cNvSpPr txBox="1"/>
          <p:nvPr/>
        </p:nvSpPr>
        <p:spPr>
          <a:xfrm>
            <a:off x="9857943" y="8754215"/>
            <a:ext cx="3543300" cy="133369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Avec « </a:t>
            </a:r>
            <a:r>
              <a:rPr kumimoji="0" lang="fr-FR" sz="4000" b="0" i="0" u="none" strike="noStrike" cap="none" spc="0" normalizeH="0" baseline="0" dirty="0" err="1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bumper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 »</a:t>
            </a:r>
          </a:p>
        </p:txBody>
      </p:sp>
      <p:pic>
        <p:nvPicPr>
          <p:cNvPr id="5" name="Image 4" descr="Une image contenant compétition sportive, sport, équipement sportif, personne&#10;&#10;Description générée automatiquement">
            <a:extLst>
              <a:ext uri="{FF2B5EF4-FFF2-40B4-BE49-F238E27FC236}">
                <a16:creationId xmlns:a16="http://schemas.microsoft.com/office/drawing/2014/main" id="{FC1D32D1-72CA-F341-2775-1298C739CD4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93056" y="8797655"/>
            <a:ext cx="5513128" cy="4587030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38224C8E-B533-6D70-53EB-2978EFB023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0236" y="12302989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35621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2" grpId="0"/>
      <p:bldP spid="23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8416924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5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Enquêter pour rendre compte de l’expérience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B81A10B7-7163-E730-3009-A5930AABF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1142" y="7739157"/>
            <a:ext cx="15969477" cy="5788340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A8323EFF-271B-682F-B3B0-C91AF07F77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8792" y="4426369"/>
            <a:ext cx="15131827" cy="3234268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AD336271-694E-4565-3840-C7F62F6F0E6E}"/>
              </a:ext>
            </a:extLst>
          </p:cNvPr>
          <p:cNvSpPr txBox="1"/>
          <p:nvPr/>
        </p:nvSpPr>
        <p:spPr>
          <a:xfrm>
            <a:off x="5033778" y="2487377"/>
            <a:ext cx="18072406" cy="19389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fr-FR" sz="4000" b="0" i="0" u="none" strike="noStrike" baseline="0" dirty="0">
                <a:latin typeface="Elza-Narrow"/>
              </a:rPr>
              <a:t>Enregistrements vocaux sur téléphone à la fin de chaque situation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fr-FR" sz="4000" dirty="0">
                <a:latin typeface="Elza-Narrow"/>
              </a:rPr>
              <a:t>Récit d’expérience : </a:t>
            </a:r>
            <a:r>
              <a:rPr lang="fr-FR" sz="4000" b="0" i="0" u="none" strike="noStrike" baseline="0" dirty="0">
                <a:latin typeface="Elza-Narrow"/>
              </a:rPr>
              <a:t>faire ressortir les expériences significatives vécues durant les quatre situations</a:t>
            </a:r>
            <a:endParaRPr lang="fr-FR" sz="4000" dirty="0"/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E4CE731A-590A-5EED-B0F9-949EF38A78D5}"/>
              </a:ext>
            </a:extLst>
          </p:cNvPr>
          <p:cNvSpPr txBox="1"/>
          <p:nvPr/>
        </p:nvSpPr>
        <p:spPr>
          <a:xfrm>
            <a:off x="5139999" y="5594009"/>
            <a:ext cx="2578793" cy="108747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Adé et Terré, 2022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20FA8246-7AF9-79F6-E868-3B938DAB3700}"/>
              </a:ext>
            </a:extLst>
          </p:cNvPr>
          <p:cNvSpPr txBox="1"/>
          <p:nvPr/>
        </p:nvSpPr>
        <p:spPr>
          <a:xfrm>
            <a:off x="4081851" y="10674463"/>
            <a:ext cx="3636941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dirty="0"/>
              <a:t>Observation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9BB81AC-C115-5BAF-79CB-4107707F9A94}"/>
              </a:ext>
            </a:extLst>
          </p:cNvPr>
          <p:cNvSpPr txBox="1"/>
          <p:nvPr/>
        </p:nvSpPr>
        <p:spPr>
          <a:xfrm>
            <a:off x="4081851" y="12442708"/>
            <a:ext cx="2799291" cy="108747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Récopé et al., 2013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223280E-0F7A-91A3-4CE4-0A0A7C2A9C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69903" y="12445801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453646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/>
      <p:bldP spid="18" grpId="0" animBg="1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10633327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5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400" b="1" i="0" u="none" strike="noStrike" baseline="0" dirty="0"/>
              <a:t>Le record d’échanges en 1 avec 1</a:t>
            </a:r>
            <a:endParaRPr kumimoji="0" lang="fr-FR" sz="44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ea typeface="+mn-ea"/>
              <a:cs typeface="+mn-cs"/>
              <a:sym typeface="Helvetica Neue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0D809FC5-4903-D543-CA23-E4576A6A43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4444" y="2574776"/>
            <a:ext cx="20319556" cy="2574410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12957C26-98D5-D3C4-22DC-CBEAB5DA02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069981" y="8363479"/>
            <a:ext cx="3829321" cy="2777745"/>
          </a:xfrm>
          <a:prstGeom prst="rect">
            <a:avLst/>
          </a:prstGeom>
        </p:spPr>
      </p:pic>
      <p:sp>
        <p:nvSpPr>
          <p:cNvPr id="11" name="Bulle narrative : ronde 10">
            <a:extLst>
              <a:ext uri="{FF2B5EF4-FFF2-40B4-BE49-F238E27FC236}">
                <a16:creationId xmlns:a16="http://schemas.microsoft.com/office/drawing/2014/main" id="{D31EC6A5-0D59-33E0-0972-215182EE2D96}"/>
              </a:ext>
            </a:extLst>
          </p:cNvPr>
          <p:cNvSpPr/>
          <p:nvPr/>
        </p:nvSpPr>
        <p:spPr>
          <a:xfrm>
            <a:off x="15330791" y="5412682"/>
            <a:ext cx="9053209" cy="3606602"/>
          </a:xfrm>
          <a:prstGeom prst="wedgeEllipseCallo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just"/>
            <a:r>
              <a:rPr lang="fr-FR" sz="3200" b="0" i="1" u="none" strike="noStrike" baseline="0" dirty="0">
                <a:latin typeface="Elza-NarrowOblique"/>
              </a:rPr>
              <a:t>Durant cet exercice, j’essaye d’être régulière dans mes passes en</a:t>
            </a:r>
          </a:p>
          <a:p>
            <a:pPr algn="just"/>
            <a:r>
              <a:rPr lang="fr-FR" sz="3200" b="0" i="1" u="none" strike="noStrike" baseline="0" dirty="0">
                <a:latin typeface="Elza-NarrowOblique"/>
              </a:rPr>
              <a:t>renvoyant un ballon haut et le plus précis possible grâce à la force de</a:t>
            </a:r>
          </a:p>
          <a:p>
            <a:pPr algn="just"/>
            <a:r>
              <a:rPr lang="fr-FR" sz="3200" b="0" i="1" u="none" strike="noStrike" baseline="0" dirty="0">
                <a:latin typeface="Elza-NarrowOblique"/>
              </a:rPr>
              <a:t>mes jambes et de mes bras.</a:t>
            </a:r>
            <a:endParaRPr kumimoji="0" lang="fr-FR" sz="3200" b="0" i="0" u="none" strike="noStrike" cap="none" spc="0" normalizeH="0" baseline="0" dirty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93AA3CE7-CF6B-B4AB-25F8-75BB3ADA7E8E}"/>
              </a:ext>
            </a:extLst>
          </p:cNvPr>
          <p:cNvSpPr txBox="1"/>
          <p:nvPr/>
        </p:nvSpPr>
        <p:spPr>
          <a:xfrm>
            <a:off x="5108914" y="5804998"/>
            <a:ext cx="9591472" cy="44012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b="1" i="0" u="none" strike="noStrike" baseline="0" dirty="0"/>
              <a:t>L’observation de la</a:t>
            </a:r>
          </a:p>
          <a:p>
            <a:r>
              <a:rPr lang="fr-FR" sz="4000" b="1" i="0" u="none" strike="noStrike" baseline="0" dirty="0"/>
              <a:t>sensibilité à l’enjeu de rupture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fr-FR" sz="4000" b="0" i="0" u="none" strike="noStrike" baseline="0" dirty="0"/>
              <a:t>une prédominance d’une position d’attente plutôt statique avec des jambes tendues et des bras ballants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fr-FR" sz="4000" dirty="0"/>
              <a:t>u</a:t>
            </a:r>
            <a:r>
              <a:rPr lang="fr-FR" sz="4000" b="0" i="0" u="none" strike="noStrike" baseline="0" dirty="0"/>
              <a:t>ne majorité de réactions tardives par rapport aux trajectoires de balles</a:t>
            </a:r>
            <a:endParaRPr lang="fr-FR" sz="4000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E31BEAFF-86A2-D77D-C2D4-B108B9656D81}"/>
              </a:ext>
            </a:extLst>
          </p:cNvPr>
          <p:cNvSpPr txBox="1"/>
          <p:nvPr/>
        </p:nvSpPr>
        <p:spPr>
          <a:xfrm>
            <a:off x="5033779" y="11219173"/>
            <a:ext cx="17892158" cy="23083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800" b="1" i="0" u="none" strike="noStrike" baseline="0" dirty="0"/>
              <a:t>Au final, les expériences des élèves </a:t>
            </a:r>
          </a:p>
          <a:p>
            <a:r>
              <a:rPr lang="fr-FR" sz="4800" b="1" i="0" u="none" strike="noStrike" baseline="0" dirty="0"/>
              <a:t>sont très majoritairement</a:t>
            </a:r>
          </a:p>
          <a:p>
            <a:r>
              <a:rPr lang="fr-FR" sz="4800" b="1" i="0" u="none" strike="noStrike" baseline="0" dirty="0"/>
              <a:t>axées sur la trajectoire à produire</a:t>
            </a:r>
            <a:endParaRPr lang="fr-FR" sz="4800" b="1" dirty="0"/>
          </a:p>
        </p:txBody>
      </p:sp>
      <p:pic>
        <p:nvPicPr>
          <p:cNvPr id="3" name="1 avec 1">
            <a:hlinkClick r:id="" action="ppaction://media"/>
            <a:extLst>
              <a:ext uri="{FF2B5EF4-FFF2-40B4-BE49-F238E27FC236}">
                <a16:creationId xmlns:a16="http://schemas.microsoft.com/office/drawing/2014/main" id="{04AF40E7-E9F2-C8C3-11D4-E5D8AB250C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662212" y="2500520"/>
            <a:ext cx="14815538" cy="8333740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9291246-BD0D-76DF-6490-CFC0ED5849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41887" y="1236831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23727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03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5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1" grpId="0" animBg="1"/>
      <p:bldP spid="11" grpId="1" animBg="1"/>
      <p:bldP spid="15" grpId="0" animBg="1"/>
      <p:bldP spid="15" grpId="1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10633327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4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r>
              <a:rPr lang="fr-FR" sz="4400" b="1" i="0" u="none" strike="noStrike" baseline="0" dirty="0"/>
              <a:t>Le record d’échanges en 1 avec 1 avec « </a:t>
            </a:r>
            <a:r>
              <a:rPr lang="fr-FR" sz="4400" b="1" i="0" u="none" strike="noStrike" baseline="0" dirty="0" err="1"/>
              <a:t>bumper</a:t>
            </a:r>
            <a:r>
              <a:rPr lang="fr-FR" sz="4400" b="1" i="0" u="none" strike="noStrike" baseline="0" dirty="0"/>
              <a:t> »</a:t>
            </a:r>
            <a:endParaRPr kumimoji="0" lang="fr-FR" sz="44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ea typeface="+mn-ea"/>
              <a:cs typeface="+mn-cs"/>
              <a:sym typeface="Helvetica Neue"/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93AA3CE7-CF6B-B4AB-25F8-75BB3ADA7E8E}"/>
              </a:ext>
            </a:extLst>
          </p:cNvPr>
          <p:cNvSpPr txBox="1"/>
          <p:nvPr/>
        </p:nvSpPr>
        <p:spPr>
          <a:xfrm>
            <a:off x="4708729" y="6232122"/>
            <a:ext cx="9591472" cy="44012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b="1" i="0" u="none" strike="noStrike" baseline="0" dirty="0">
                <a:latin typeface="Elza-Narrow"/>
              </a:rPr>
              <a:t>L’observation de la</a:t>
            </a:r>
          </a:p>
          <a:p>
            <a:r>
              <a:rPr lang="fr-FR" sz="4000" b="1" i="0" u="none" strike="noStrike" baseline="0" dirty="0">
                <a:latin typeface="Elza-Narrow"/>
              </a:rPr>
              <a:t>sensibilité à l’enjeu de rupture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fr-FR" sz="4000" b="0" i="0" u="none" strike="noStrike" baseline="0" dirty="0"/>
              <a:t>Les élèves sont davantage sur leur garde avec des jambes fléchies et un tonus postural relativement élevé apparait au fur et à mesure des leçons chez une grande majorité des élèves.</a:t>
            </a:r>
            <a:endParaRPr lang="fr-FR" sz="4000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E31BEAFF-86A2-D77D-C2D4-B108B9656D81}"/>
              </a:ext>
            </a:extLst>
          </p:cNvPr>
          <p:cNvSpPr txBox="1"/>
          <p:nvPr/>
        </p:nvSpPr>
        <p:spPr>
          <a:xfrm>
            <a:off x="5033779" y="11611935"/>
            <a:ext cx="18072405" cy="14465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400" b="1" i="0" u="none" strike="noStrike" baseline="0" dirty="0"/>
              <a:t>Au final, </a:t>
            </a:r>
            <a:r>
              <a:rPr lang="fr-FR" sz="4400" b="1" dirty="0"/>
              <a:t>l</a:t>
            </a:r>
            <a:r>
              <a:rPr lang="fr-FR" sz="4400" b="1" i="0" u="none" strike="noStrike" baseline="0" dirty="0"/>
              <a:t>es expériences des élèves indiquent qu’ils considèrent le</a:t>
            </a:r>
          </a:p>
          <a:p>
            <a:r>
              <a:rPr lang="fr-FR" sz="4400" b="1" i="0" u="none" strike="noStrike" baseline="0" dirty="0"/>
              <a:t>ballon comme un danger potentiel de rupture de l’échange</a:t>
            </a:r>
            <a:endParaRPr lang="fr-FR" sz="4400" b="1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F6F89B3-0C1E-2AAB-1871-0B2D9A6069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8375" y="2787533"/>
            <a:ext cx="20295625" cy="204576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F8433913-5A33-702B-C5C6-3C6A3741AB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927080" y="8204660"/>
            <a:ext cx="2446520" cy="2905243"/>
          </a:xfrm>
          <a:prstGeom prst="rect">
            <a:avLst/>
          </a:prstGeom>
        </p:spPr>
      </p:pic>
      <p:sp>
        <p:nvSpPr>
          <p:cNvPr id="11" name="Bulle narrative : ronde 10">
            <a:extLst>
              <a:ext uri="{FF2B5EF4-FFF2-40B4-BE49-F238E27FC236}">
                <a16:creationId xmlns:a16="http://schemas.microsoft.com/office/drawing/2014/main" id="{D31EC6A5-0D59-33E0-0972-215182EE2D96}"/>
              </a:ext>
            </a:extLst>
          </p:cNvPr>
          <p:cNvSpPr/>
          <p:nvPr/>
        </p:nvSpPr>
        <p:spPr>
          <a:xfrm>
            <a:off x="14927080" y="5593406"/>
            <a:ext cx="9053209" cy="2914134"/>
          </a:xfrm>
          <a:prstGeom prst="wedgeEllipseCallo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just"/>
            <a:r>
              <a:rPr lang="fr-FR" sz="3200" b="0" i="1" u="none" strike="noStrike" baseline="0" dirty="0">
                <a:latin typeface="Elza-NarrowOblique"/>
              </a:rPr>
              <a:t>Il (le ballon) va partout, à droite ou gauche. Je suis obligé d’être très attentif et de partir vite pour bien me placer.</a:t>
            </a:r>
            <a:endParaRPr kumimoji="0" lang="fr-FR" sz="3200" b="0" i="0" u="none" strike="noStrike" cap="none" spc="0" normalizeH="0" baseline="0" dirty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3" name="1 avec 1 bumper">
            <a:hlinkClick r:id="" action="ppaction://media"/>
            <a:extLst>
              <a:ext uri="{FF2B5EF4-FFF2-40B4-BE49-F238E27FC236}">
                <a16:creationId xmlns:a16="http://schemas.microsoft.com/office/drawing/2014/main" id="{A313B276-2F50-90A9-6C0C-6158E5558A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82817" y="2587415"/>
            <a:ext cx="15574328" cy="876056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7850624-FA49-7476-BF7D-0D2595B834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984449" y="12396049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321342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70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4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5" grpId="0" animBg="1"/>
      <p:bldP spid="15" grpId="1" animBg="1"/>
      <p:bldP spid="18" grpId="0" animBg="1"/>
      <p:bldP spid="11" grpId="0" animBg="1"/>
      <p:bldP spid="11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10633327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5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400" b="1" i="0" u="none" strike="noStrike" baseline="0" dirty="0"/>
              <a:t>Le 2 contre 1 avec « </a:t>
            </a:r>
            <a:r>
              <a:rPr lang="fr-FR" sz="4400" b="1" i="0" u="none" strike="noStrike" baseline="0" dirty="0" err="1"/>
              <a:t>bumper</a:t>
            </a:r>
            <a:r>
              <a:rPr lang="fr-FR" sz="4400" b="1" i="0" u="none" strike="noStrike" baseline="0" dirty="0"/>
              <a:t> »</a:t>
            </a:r>
            <a:endParaRPr kumimoji="0" lang="fr-FR" sz="44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ea typeface="+mn-ea"/>
              <a:cs typeface="+mn-cs"/>
              <a:sym typeface="Helvetica Neue"/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93AA3CE7-CF6B-B4AB-25F8-75BB3ADA7E8E}"/>
              </a:ext>
            </a:extLst>
          </p:cNvPr>
          <p:cNvSpPr txBox="1"/>
          <p:nvPr/>
        </p:nvSpPr>
        <p:spPr>
          <a:xfrm>
            <a:off x="5033779" y="6075132"/>
            <a:ext cx="9591472" cy="501675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b="1" i="0" u="none" strike="noStrike" baseline="0" dirty="0">
                <a:latin typeface="Elza-Narrow"/>
              </a:rPr>
              <a:t>L’observation de la</a:t>
            </a:r>
          </a:p>
          <a:p>
            <a:r>
              <a:rPr lang="fr-FR" sz="4000" b="1" i="0" u="none" strike="noStrike" baseline="0" dirty="0">
                <a:latin typeface="Elza-Narrow"/>
              </a:rPr>
              <a:t>sensibilité à l’enjeu de                                      rupture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4000" b="0" i="0" u="none" strike="noStrike" baseline="0" dirty="0"/>
              <a:t>un état de garde identifié par des jambes fléchies et un tonus postural relativement élevé a été identifié chez une grande majorité des élèves « passeurs ».</a:t>
            </a:r>
            <a:r>
              <a:rPr lang="fr-FR" sz="4000" b="1" i="0" u="none" strike="noStrike" baseline="0" dirty="0"/>
              <a:t> 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E31BEAFF-86A2-D77D-C2D4-B108B9656D81}"/>
              </a:ext>
            </a:extLst>
          </p:cNvPr>
          <p:cNvSpPr txBox="1"/>
          <p:nvPr/>
        </p:nvSpPr>
        <p:spPr>
          <a:xfrm>
            <a:off x="5058633" y="11830190"/>
            <a:ext cx="1789215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b="1" i="0" u="none" strike="noStrike" baseline="0" dirty="0"/>
              <a:t>Au final, l’expérience vécue est très proche de celle du record d’échanges en 1 avec 1 avec « </a:t>
            </a:r>
            <a:r>
              <a:rPr lang="fr-FR" sz="4000" b="1" i="0" u="none" strike="noStrike" baseline="0" dirty="0" err="1"/>
              <a:t>bumper</a:t>
            </a:r>
            <a:r>
              <a:rPr lang="fr-FR" sz="4000" b="1" i="0" u="none" strike="noStrike" baseline="0" dirty="0"/>
              <a:t> »</a:t>
            </a:r>
            <a:endParaRPr kumimoji="0" lang="fr-FR" sz="40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ea typeface="+mn-ea"/>
              <a:cs typeface="+mn-cs"/>
              <a:sym typeface="Helvetica Neue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E8FB9679-8B35-5C5B-6F93-C4B4FF0146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7215" y="2726414"/>
            <a:ext cx="20214593" cy="2425752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9917BBE1-48C9-861D-6D05-E5FC5BFE42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0105" y="8435315"/>
            <a:ext cx="2373938" cy="3025606"/>
          </a:xfrm>
          <a:prstGeom prst="rect">
            <a:avLst/>
          </a:prstGeom>
        </p:spPr>
      </p:pic>
      <p:sp>
        <p:nvSpPr>
          <p:cNvPr id="11" name="Bulle narrative : ronde 10">
            <a:extLst>
              <a:ext uri="{FF2B5EF4-FFF2-40B4-BE49-F238E27FC236}">
                <a16:creationId xmlns:a16="http://schemas.microsoft.com/office/drawing/2014/main" id="{D31EC6A5-0D59-33E0-0972-215182EE2D96}"/>
              </a:ext>
            </a:extLst>
          </p:cNvPr>
          <p:cNvSpPr/>
          <p:nvPr/>
        </p:nvSpPr>
        <p:spPr>
          <a:xfrm>
            <a:off x="15128692" y="5465572"/>
            <a:ext cx="9053209" cy="3606602"/>
          </a:xfrm>
          <a:prstGeom prst="wedgeEllipseCallout">
            <a:avLst>
              <a:gd name="adj1" fmla="val 8823"/>
              <a:gd name="adj2" fmla="val 58724"/>
            </a:avLst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l"/>
            <a:r>
              <a:rPr lang="fr-FR" sz="3200" b="0" i="1" u="none" strike="noStrike" baseline="0" dirty="0">
                <a:latin typeface="Elza-NarrowOblique"/>
              </a:rPr>
              <a:t>La situation est difficile car on ne sait pas où va aller la réception. Il faut être prêt à aller vite sur le ballon à gauche, à droite pour donner un bon ballon à notre partenaire.                             </a:t>
            </a:r>
            <a:endParaRPr kumimoji="0" lang="fr-FR" sz="3200" b="0" i="0" u="none" strike="noStrike" cap="none" spc="0" normalizeH="0" baseline="0" dirty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7BDFFBE9-142C-B06E-3BD2-793654435F56}"/>
              </a:ext>
            </a:extLst>
          </p:cNvPr>
          <p:cNvSpPr txBox="1"/>
          <p:nvPr/>
        </p:nvSpPr>
        <p:spPr>
          <a:xfrm>
            <a:off x="3984573" y="2297160"/>
            <a:ext cx="3540868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24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Centration sur le « passeur »</a:t>
            </a:r>
          </a:p>
        </p:txBody>
      </p:sp>
      <p:pic>
        <p:nvPicPr>
          <p:cNvPr id="3" name="2 C 1 avec bumper">
            <a:hlinkClick r:id="" action="ppaction://media"/>
            <a:extLst>
              <a:ext uri="{FF2B5EF4-FFF2-40B4-BE49-F238E27FC236}">
                <a16:creationId xmlns:a16="http://schemas.microsoft.com/office/drawing/2014/main" id="{33ABFB30-E064-ADA3-FBFC-43D9A8C73D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41025" y="2417189"/>
            <a:ext cx="16258540" cy="9145429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8A4F00D-A469-920F-C80E-09281EFF06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007709" y="12490443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23960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73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5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5" grpId="0" animBg="1"/>
      <p:bldP spid="15" grpId="1" animBg="1"/>
      <p:bldP spid="18" grpId="0" animBg="1"/>
      <p:bldP spid="11" grpId="0" animBg="1"/>
      <p:bldP spid="11" grpId="1" animBg="1"/>
      <p:bldP spid="12" grpId="0"/>
      <p:bldP spid="1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10633327"/>
            <a:ext cx="4141300" cy="185858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5033779" y="1442345"/>
            <a:ext cx="18072405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4400" b="1" i="0" u="none" strike="noStrike" baseline="0" dirty="0"/>
              <a:t>Le 2 contre 1 sans « </a:t>
            </a:r>
            <a:r>
              <a:rPr lang="fr-FR" sz="4400" b="1" i="0" u="none" strike="noStrike" baseline="0" dirty="0" err="1"/>
              <a:t>bumper</a:t>
            </a:r>
            <a:r>
              <a:rPr lang="fr-FR" sz="4400" b="1" i="0" u="none" strike="noStrike" baseline="0" dirty="0"/>
              <a:t> »</a:t>
            </a:r>
            <a:endParaRPr kumimoji="0" lang="fr-FR" sz="4400" b="1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ea typeface="+mn-ea"/>
              <a:cs typeface="+mn-cs"/>
              <a:sym typeface="Helvetica Neue"/>
            </a:endParaRPr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93AA3CE7-CF6B-B4AB-25F8-75BB3ADA7E8E}"/>
              </a:ext>
            </a:extLst>
          </p:cNvPr>
          <p:cNvSpPr txBox="1"/>
          <p:nvPr/>
        </p:nvSpPr>
        <p:spPr>
          <a:xfrm>
            <a:off x="4905544" y="6858000"/>
            <a:ext cx="9591472" cy="317009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b="1" i="0" u="none" strike="noStrike" baseline="0" dirty="0">
                <a:latin typeface="Elza-Narrow"/>
              </a:rPr>
              <a:t>L’observation de la</a:t>
            </a:r>
          </a:p>
          <a:p>
            <a:r>
              <a:rPr lang="fr-FR" sz="4000" b="1" i="0" u="none" strike="noStrike" baseline="0" dirty="0">
                <a:latin typeface="Elza-Narrow"/>
              </a:rPr>
              <a:t>sensibilité à l’enjeu de rupture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4000" b="0" i="0" u="none" strike="noStrike" baseline="0" dirty="0"/>
              <a:t>une majorité de comportements avec une position d’attente plutôt statique pour les élèves futurs « passeurs ».</a:t>
            </a:r>
            <a:endParaRPr lang="fr-FR" sz="4000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E31BEAFF-86A2-D77D-C2D4-B108B9656D81}"/>
              </a:ext>
            </a:extLst>
          </p:cNvPr>
          <p:cNvSpPr txBox="1"/>
          <p:nvPr/>
        </p:nvSpPr>
        <p:spPr>
          <a:xfrm>
            <a:off x="5005987" y="11637057"/>
            <a:ext cx="18100197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fr-FR" sz="4000" b="1" i="0" u="none" strike="noStrike" baseline="0" dirty="0"/>
              <a:t>Au final, les expériences des élèves sont centrées sur la maîtrise des techniques de passes pour donner un ballon attaquable au partenaire</a:t>
            </a:r>
            <a:endParaRPr lang="fr-FR" sz="4000" b="1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5287965D-7387-CBC3-3CF2-EDA932512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57985" y="8134859"/>
            <a:ext cx="2886058" cy="3166047"/>
          </a:xfrm>
          <a:prstGeom prst="rect">
            <a:avLst/>
          </a:prstGeom>
        </p:spPr>
      </p:pic>
      <p:sp>
        <p:nvSpPr>
          <p:cNvPr id="11" name="Bulle narrative : ronde 10">
            <a:extLst>
              <a:ext uri="{FF2B5EF4-FFF2-40B4-BE49-F238E27FC236}">
                <a16:creationId xmlns:a16="http://schemas.microsoft.com/office/drawing/2014/main" id="{D31EC6A5-0D59-33E0-0972-215182EE2D96}"/>
              </a:ext>
            </a:extLst>
          </p:cNvPr>
          <p:cNvSpPr/>
          <p:nvPr/>
        </p:nvSpPr>
        <p:spPr>
          <a:xfrm>
            <a:off x="14951851" y="6052428"/>
            <a:ext cx="9053209" cy="2221667"/>
          </a:xfrm>
          <a:prstGeom prst="wedgeEllipseCallout">
            <a:avLst>
              <a:gd name="adj1" fmla="val 12691"/>
              <a:gd name="adj2" fmla="val 66815"/>
            </a:avLst>
          </a:prstGeom>
          <a:solidFill>
            <a:schemeClr val="accent1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l"/>
            <a:r>
              <a:rPr lang="fr-FR" sz="3200" b="0" i="1" u="none" strike="noStrike" baseline="0" dirty="0">
                <a:latin typeface="Elza-NarrowOblique"/>
              </a:rPr>
              <a:t>Le but pour moi est d’envoyer un ballon précis, près du filet pour que mon partenaire puisse attaquer.</a:t>
            </a:r>
            <a:endParaRPr kumimoji="0" lang="fr-FR" sz="3200" b="0" i="0" u="none" strike="noStrike" cap="none" spc="0" normalizeH="0" baseline="0" dirty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6572E0E2-38F6-06E2-22A9-30F7014DFA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6041" y="3036946"/>
            <a:ext cx="20015860" cy="201923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91D9E124-B04B-56BB-5889-77E5F15388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9542" y="2500603"/>
            <a:ext cx="10468142" cy="8714793"/>
          </a:xfrm>
          <a:prstGeom prst="rect">
            <a:avLst/>
          </a:prstGeom>
        </p:spPr>
      </p:pic>
      <p:sp>
        <p:nvSpPr>
          <p:cNvPr id="12" name="Bouée 11">
            <a:extLst>
              <a:ext uri="{FF2B5EF4-FFF2-40B4-BE49-F238E27FC236}">
                <a16:creationId xmlns:a16="http://schemas.microsoft.com/office/drawing/2014/main" id="{BFEF38D4-F823-99ED-9E03-6373D7DF3C39}"/>
              </a:ext>
            </a:extLst>
          </p:cNvPr>
          <p:cNvSpPr/>
          <p:nvPr/>
        </p:nvSpPr>
        <p:spPr>
          <a:xfrm>
            <a:off x="10634405" y="6402158"/>
            <a:ext cx="2720648" cy="4747284"/>
          </a:xfrm>
          <a:prstGeom prst="donut">
            <a:avLst>
              <a:gd name="adj" fmla="val 7034"/>
            </a:avLst>
          </a:prstGeom>
          <a:solidFill>
            <a:srgbClr val="FF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fr-FR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EBB4393-00C1-DC4D-4C30-1A66DA0538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841887" y="12368315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54699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8" grpId="0" animBg="1"/>
      <p:bldP spid="11" grpId="0" animBg="1"/>
      <p:bldP spid="11" grpId="1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D04B6518-D0D7-515D-C0D1-DDC2447F92ED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C1C7B00B-EE2F-EECC-F3AF-D43E9490A68C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0CE5F904-22E5-D42F-5117-BC7107BA51FD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F8665CC8-916B-9618-AE5B-E99DDE2AD5D3}"/>
              </a:ext>
            </a:extLst>
          </p:cNvPr>
          <p:cNvSpPr/>
          <p:nvPr/>
        </p:nvSpPr>
        <p:spPr>
          <a:xfrm>
            <a:off x="-59449" y="12363450"/>
            <a:ext cx="4141300" cy="112975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51FF56B-AA32-7FBC-2C2E-9E527835E500}"/>
              </a:ext>
            </a:extLst>
          </p:cNvPr>
          <p:cNvSpPr txBox="1"/>
          <p:nvPr/>
        </p:nvSpPr>
        <p:spPr>
          <a:xfrm>
            <a:off x="4739785" y="1442345"/>
            <a:ext cx="18366400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ea typeface="+mn-ea"/>
                <a:cs typeface="+mn-cs"/>
                <a:sym typeface="Helvetica Neue"/>
              </a:rPr>
              <a:t>Des actions identiques mais des expériences différentes</a:t>
            </a:r>
          </a:p>
        </p:txBody>
      </p:sp>
      <p:sp>
        <p:nvSpPr>
          <p:cNvPr id="5" name="Rectangle : coins arrondis 4">
            <a:extLst>
              <a:ext uri="{FF2B5EF4-FFF2-40B4-BE49-F238E27FC236}">
                <a16:creationId xmlns:a16="http://schemas.microsoft.com/office/drawing/2014/main" id="{C856CA3C-7999-A87F-A90D-257F098E9194}"/>
              </a:ext>
            </a:extLst>
          </p:cNvPr>
          <p:cNvSpPr/>
          <p:nvPr/>
        </p:nvSpPr>
        <p:spPr>
          <a:xfrm>
            <a:off x="10426043" y="2606642"/>
            <a:ext cx="6335949" cy="65833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Réaliser une passe</a:t>
            </a:r>
          </a:p>
        </p:txBody>
      </p:sp>
      <p:sp>
        <p:nvSpPr>
          <p:cNvPr id="6" name="Rectangle : coins arrondis 5">
            <a:extLst>
              <a:ext uri="{FF2B5EF4-FFF2-40B4-BE49-F238E27FC236}">
                <a16:creationId xmlns:a16="http://schemas.microsoft.com/office/drawing/2014/main" id="{CD9DADEA-B762-BAB1-0E9C-F81A86586D92}"/>
              </a:ext>
            </a:extLst>
          </p:cNvPr>
          <p:cNvSpPr/>
          <p:nvPr/>
        </p:nvSpPr>
        <p:spPr>
          <a:xfrm>
            <a:off x="6951493" y="5126148"/>
            <a:ext cx="6335949" cy="120316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Viser un partenaire pour lui donner un ballon jouable</a:t>
            </a:r>
          </a:p>
        </p:txBody>
      </p:sp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5DE3E561-E755-AF19-8D9D-0E69DA7DBD1B}"/>
              </a:ext>
            </a:extLst>
          </p:cNvPr>
          <p:cNvSpPr/>
          <p:nvPr/>
        </p:nvSpPr>
        <p:spPr>
          <a:xfrm>
            <a:off x="14523302" y="5077469"/>
            <a:ext cx="6335949" cy="120316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Être prêt à tous types de trajectoires</a:t>
            </a:r>
          </a:p>
        </p:txBody>
      </p:sp>
      <p:cxnSp>
        <p:nvCxnSpPr>
          <p:cNvPr id="11" name="Connecteur droit avec flèche 10">
            <a:extLst>
              <a:ext uri="{FF2B5EF4-FFF2-40B4-BE49-F238E27FC236}">
                <a16:creationId xmlns:a16="http://schemas.microsoft.com/office/drawing/2014/main" id="{D0B1FCE4-D012-64E9-AE93-F3F83DEE2FF4}"/>
              </a:ext>
            </a:extLst>
          </p:cNvPr>
          <p:cNvCxnSpPr>
            <a:stCxn id="5" idx="2"/>
            <a:endCxn id="6" idx="0"/>
          </p:cNvCxnSpPr>
          <p:nvPr/>
        </p:nvCxnSpPr>
        <p:spPr>
          <a:xfrm flipH="1">
            <a:off x="10119468" y="3264978"/>
            <a:ext cx="3474550" cy="186117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Connecteur droit avec flèche 11">
            <a:extLst>
              <a:ext uri="{FF2B5EF4-FFF2-40B4-BE49-F238E27FC236}">
                <a16:creationId xmlns:a16="http://schemas.microsoft.com/office/drawing/2014/main" id="{878580D9-ADAE-D776-60C4-529538315610}"/>
              </a:ext>
            </a:extLst>
          </p:cNvPr>
          <p:cNvCxnSpPr>
            <a:cxnSpLocks/>
            <a:stCxn id="5" idx="2"/>
            <a:endCxn id="9" idx="0"/>
          </p:cNvCxnSpPr>
          <p:nvPr/>
        </p:nvCxnSpPr>
        <p:spPr>
          <a:xfrm>
            <a:off x="13594018" y="3264978"/>
            <a:ext cx="4097259" cy="181249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9" name="ZoneTexte 18">
            <a:extLst>
              <a:ext uri="{FF2B5EF4-FFF2-40B4-BE49-F238E27FC236}">
                <a16:creationId xmlns:a16="http://schemas.microsoft.com/office/drawing/2014/main" id="{02AF6315-07A2-D850-1AA5-6E51F3DC564D}"/>
              </a:ext>
            </a:extLst>
          </p:cNvPr>
          <p:cNvSpPr txBox="1"/>
          <p:nvPr/>
        </p:nvSpPr>
        <p:spPr>
          <a:xfrm>
            <a:off x="6890038" y="6585646"/>
            <a:ext cx="6335949" cy="59503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1 avec 1 sans contrainte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07BFB5C5-AF03-49C5-2629-338357650103}"/>
              </a:ext>
            </a:extLst>
          </p:cNvPr>
          <p:cNvSpPr txBox="1"/>
          <p:nvPr/>
        </p:nvSpPr>
        <p:spPr>
          <a:xfrm>
            <a:off x="14264532" y="6559960"/>
            <a:ext cx="6335949" cy="59503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1 avec 1 avec « </a:t>
            </a:r>
            <a:r>
              <a:rPr kumimoji="0" lang="fr-FR" sz="3200" b="0" i="0" u="none" strike="noStrike" cap="none" spc="0" normalizeH="0" baseline="0" dirty="0" err="1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bumper</a:t>
            </a: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 »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CAA046-E81D-616F-1139-D74F5B72A0EE}"/>
              </a:ext>
            </a:extLst>
          </p:cNvPr>
          <p:cNvSpPr/>
          <p:nvPr/>
        </p:nvSpPr>
        <p:spPr>
          <a:xfrm>
            <a:off x="7626098" y="2679040"/>
            <a:ext cx="2431915" cy="59503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Actions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989B68B-797A-2C17-E2B4-0CB3B4B285E1}"/>
              </a:ext>
            </a:extLst>
          </p:cNvPr>
          <p:cNvSpPr/>
          <p:nvPr/>
        </p:nvSpPr>
        <p:spPr>
          <a:xfrm>
            <a:off x="21212127" y="5165294"/>
            <a:ext cx="2754777" cy="1087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Intentions et perceptions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FEDFCEB-F081-AE6C-CD10-8FFC71569EFD}"/>
              </a:ext>
            </a:extLst>
          </p:cNvPr>
          <p:cNvSpPr/>
          <p:nvPr/>
        </p:nvSpPr>
        <p:spPr>
          <a:xfrm>
            <a:off x="4191283" y="5126554"/>
            <a:ext cx="2589323" cy="1087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Intentions et perceptions</a:t>
            </a:r>
          </a:p>
        </p:txBody>
      </p:sp>
      <p:sp>
        <p:nvSpPr>
          <p:cNvPr id="27" name="Rectangle : coins arrondis 26">
            <a:extLst>
              <a:ext uri="{FF2B5EF4-FFF2-40B4-BE49-F238E27FC236}">
                <a16:creationId xmlns:a16="http://schemas.microsoft.com/office/drawing/2014/main" id="{D2E4DDDA-1A89-A4D0-DCDF-BD35A67414BE}"/>
              </a:ext>
            </a:extLst>
          </p:cNvPr>
          <p:cNvSpPr/>
          <p:nvPr/>
        </p:nvSpPr>
        <p:spPr>
          <a:xfrm>
            <a:off x="4557815" y="11752054"/>
            <a:ext cx="18072405" cy="1611789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Un principe d’intervention </a:t>
            </a:r>
            <a:r>
              <a:rPr kumimoji="0" lang="fr-FR" sz="4800" b="1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l’amplification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 qui impacte les expériences vécues et la durabilité des apprentissages</a:t>
            </a:r>
          </a:p>
        </p:txBody>
      </p:sp>
      <p:sp>
        <p:nvSpPr>
          <p:cNvPr id="33" name="Explosion : 8 points 32">
            <a:extLst>
              <a:ext uri="{FF2B5EF4-FFF2-40B4-BE49-F238E27FC236}">
                <a16:creationId xmlns:a16="http://schemas.microsoft.com/office/drawing/2014/main" id="{BFFD03DA-8115-E1A5-BD7D-33EF7F46B79D}"/>
              </a:ext>
            </a:extLst>
          </p:cNvPr>
          <p:cNvSpPr/>
          <p:nvPr/>
        </p:nvSpPr>
        <p:spPr>
          <a:xfrm>
            <a:off x="17181029" y="2089849"/>
            <a:ext cx="5804513" cy="3054191"/>
          </a:xfrm>
          <a:prstGeom prst="irregularSeal1">
            <a:avLst/>
          </a:prstGeom>
          <a:solidFill>
            <a:srgbClr val="FFFF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1" i="0" u="none" strike="noStrike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Choix de l’enseignant</a:t>
            </a: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D0953A59-8D55-E7F9-7592-B83D3D3CD19F}"/>
              </a:ext>
            </a:extLst>
          </p:cNvPr>
          <p:cNvSpPr txBox="1"/>
          <p:nvPr/>
        </p:nvSpPr>
        <p:spPr>
          <a:xfrm>
            <a:off x="4545235" y="10287964"/>
            <a:ext cx="18560950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4400" b="1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ea typeface="+mn-ea"/>
                <a:cs typeface="+mn-cs"/>
                <a:sym typeface="Helvetica Neue"/>
              </a:rPr>
              <a:t>L’élaboration de contenus issus de l’expérience</a:t>
            </a:r>
          </a:p>
        </p:txBody>
      </p:sp>
      <p:sp>
        <p:nvSpPr>
          <p:cNvPr id="35" name="Rectangle : coins arrondis 34">
            <a:extLst>
              <a:ext uri="{FF2B5EF4-FFF2-40B4-BE49-F238E27FC236}">
                <a16:creationId xmlns:a16="http://schemas.microsoft.com/office/drawing/2014/main" id="{9F11110A-DFAB-3938-7272-A410F3B721DC}"/>
              </a:ext>
            </a:extLst>
          </p:cNvPr>
          <p:cNvSpPr/>
          <p:nvPr/>
        </p:nvSpPr>
        <p:spPr>
          <a:xfrm>
            <a:off x="4191283" y="8015533"/>
            <a:ext cx="9034705" cy="120316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3200" dirty="0">
                <a:solidFill>
                  <a:schemeClr val="bg1"/>
                </a:solidFill>
              </a:rPr>
              <a:t>Amplification de la régularité des trajectoires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3200" dirty="0">
                <a:solidFill>
                  <a:schemeClr val="bg1"/>
                </a:solidFill>
              </a:rPr>
              <a:t>Qualité aidante des trajectoires</a:t>
            </a:r>
          </a:p>
        </p:txBody>
      </p:sp>
      <p:sp>
        <p:nvSpPr>
          <p:cNvPr id="17" name="Rectangle : coins arrondis 16">
            <a:extLst>
              <a:ext uri="{FF2B5EF4-FFF2-40B4-BE49-F238E27FC236}">
                <a16:creationId xmlns:a16="http://schemas.microsoft.com/office/drawing/2014/main" id="{E71202E0-B0B1-E0AF-CD08-352B817D9EC0}"/>
              </a:ext>
            </a:extLst>
          </p:cNvPr>
          <p:cNvSpPr/>
          <p:nvPr/>
        </p:nvSpPr>
        <p:spPr>
          <a:xfrm>
            <a:off x="14523302" y="7743118"/>
            <a:ext cx="9495847" cy="174799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3200" dirty="0">
                <a:solidFill>
                  <a:schemeClr val="bg1"/>
                </a:solidFill>
              </a:rPr>
              <a:t>Amplification de l’incertitude des trajectoires des ballons reçus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3200" dirty="0">
                <a:solidFill>
                  <a:schemeClr val="bg1"/>
                </a:solidFill>
              </a:rPr>
              <a:t>Qualité gênante de l’incertitude des trajectoires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69B96CF5-D35B-9954-B31B-CFB2901ED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55150" y="12634304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04761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9" grpId="0"/>
      <p:bldP spid="20" grpId="0"/>
      <p:bldP spid="22" grpId="0" animBg="1"/>
      <p:bldP spid="24" grpId="0" animBg="1"/>
      <p:bldP spid="25" grpId="0" animBg="1"/>
      <p:bldP spid="27" grpId="0" animBg="1"/>
      <p:bldP spid="33" grpId="0" animBg="1"/>
      <p:bldP spid="34" grpId="0" animBg="1"/>
      <p:bldP spid="35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B8F59C-E561-2259-D31F-7128B3D69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>
            <a:extLst>
              <a:ext uri="{FF2B5EF4-FFF2-40B4-BE49-F238E27FC236}">
                <a16:creationId xmlns:a16="http://schemas.microsoft.com/office/drawing/2014/main" id="{F3E9593E-9D7F-2D19-03BA-96C504413FB3}"/>
              </a:ext>
            </a:extLst>
          </p:cNvPr>
          <p:cNvSpPr/>
          <p:nvPr/>
        </p:nvSpPr>
        <p:spPr>
          <a:xfrm>
            <a:off x="-59449" y="7373"/>
            <a:ext cx="24443449" cy="1069601"/>
          </a:xfrm>
          <a:prstGeom prst="rect">
            <a:avLst/>
          </a:prstGeom>
          <a:solidFill>
            <a:srgbClr val="5E5E5E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4" name="Enquêter sur l’expérience des élèves">
            <a:extLst>
              <a:ext uri="{FF2B5EF4-FFF2-40B4-BE49-F238E27FC236}">
                <a16:creationId xmlns:a16="http://schemas.microsoft.com/office/drawing/2014/main" id="{D83BA78C-9929-C6C5-7061-FCAD8EF82E92}"/>
              </a:ext>
            </a:extLst>
          </p:cNvPr>
          <p:cNvSpPr txBox="1"/>
          <p:nvPr/>
        </p:nvSpPr>
        <p:spPr>
          <a:xfrm>
            <a:off x="0" y="-40629"/>
            <a:ext cx="24384000" cy="995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>
              <a:defRPr sz="84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r>
              <a:rPr lang="fr-FR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Transformer durablement la motricité en VB dans une perspective énactive</a:t>
            </a:r>
          </a:p>
        </p:txBody>
      </p:sp>
      <p:sp>
        <p:nvSpPr>
          <p:cNvPr id="37" name="• Pourquoi enquêter ?…">
            <a:extLst>
              <a:ext uri="{FF2B5EF4-FFF2-40B4-BE49-F238E27FC236}">
                <a16:creationId xmlns:a16="http://schemas.microsoft.com/office/drawing/2014/main" id="{1F71C02F-0FC4-5AD6-6BE9-A07E2EE36400}"/>
              </a:ext>
            </a:extLst>
          </p:cNvPr>
          <p:cNvSpPr/>
          <p:nvPr/>
        </p:nvSpPr>
        <p:spPr>
          <a:xfrm>
            <a:off x="-59449" y="1152088"/>
            <a:ext cx="4141300" cy="123754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headEnd type="none" w="med" len="med"/>
            <a:tailEnd type="none" w="med" len="med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15900" tIns="215900" rIns="215900" bIns="215900" anchor="t"/>
          <a:lstStyle/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Constat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Approche énactive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Technique &amp; durabilité des apprentissages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Étude sur l’acquisition d’une posture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« prêt à agir »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Résultats</a:t>
            </a: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endParaRPr lang="fr-FR" sz="3600" dirty="0">
              <a:solidFill>
                <a:schemeClr val="bg2">
                  <a:lumMod val="25000"/>
                </a:schemeClr>
              </a:solidFill>
            </a:endParaRPr>
          </a:p>
          <a:p>
            <a:pPr algn="l" defTabSz="825500">
              <a:defRPr sz="5000" b="1">
                <a:solidFill>
                  <a:srgbClr val="FFFFFF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pPr>
            <a:r>
              <a:rPr lang="fr-FR" sz="3600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</a:p>
        </p:txBody>
      </p:sp>
      <p:sp>
        <p:nvSpPr>
          <p:cNvPr id="8" name="Rectangle">
            <a:extLst>
              <a:ext uri="{FF2B5EF4-FFF2-40B4-BE49-F238E27FC236}">
                <a16:creationId xmlns:a16="http://schemas.microsoft.com/office/drawing/2014/main" id="{93DF36BC-B913-DA43-EF35-6DD6960CE322}"/>
              </a:ext>
            </a:extLst>
          </p:cNvPr>
          <p:cNvSpPr/>
          <p:nvPr/>
        </p:nvSpPr>
        <p:spPr>
          <a:xfrm>
            <a:off x="-59449" y="12363450"/>
            <a:ext cx="4141300" cy="1129753"/>
          </a:xfrm>
          <a:prstGeom prst="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06A1D097-C2F4-1F61-4CC4-FA06D9B891D6}"/>
              </a:ext>
            </a:extLst>
          </p:cNvPr>
          <p:cNvSpPr txBox="1"/>
          <p:nvPr/>
        </p:nvSpPr>
        <p:spPr>
          <a:xfrm>
            <a:off x="4545235" y="1280847"/>
            <a:ext cx="18560950" cy="779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r>
              <a:rPr lang="fr-FR" sz="4400" b="1" dirty="0">
                <a:latin typeface="Elza-Narrow"/>
              </a:rPr>
              <a:t>L</a:t>
            </a:r>
            <a:r>
              <a:rPr lang="fr-FR" sz="4400" b="1" i="0" u="none" strike="noStrike" baseline="0" dirty="0">
                <a:latin typeface="Elza-Narrow"/>
              </a:rPr>
              <a:t>a difficulté à connecter les expériences pour </a:t>
            </a:r>
            <a:r>
              <a:rPr lang="fr-FR" sz="4400" b="1" i="0" u="none" strike="noStrike" baseline="0" dirty="0" err="1">
                <a:latin typeface="Elza-Narrow"/>
              </a:rPr>
              <a:t>typicaliser</a:t>
            </a:r>
            <a:r>
              <a:rPr lang="fr-FR" sz="1800" b="0" i="0" u="none" strike="noStrike" baseline="0" dirty="0">
                <a:latin typeface="Elza-Narrow"/>
              </a:rPr>
              <a:t>.</a:t>
            </a:r>
            <a:endParaRPr kumimoji="0" lang="fr-FR" sz="4400" b="0" i="0" u="none" strike="noStrike" cap="none" spc="0" normalizeH="0" baseline="0" dirty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8775322E-20C7-039F-FA8A-7F9EED409EEE}"/>
              </a:ext>
            </a:extLst>
          </p:cNvPr>
          <p:cNvSpPr/>
          <p:nvPr/>
        </p:nvSpPr>
        <p:spPr>
          <a:xfrm>
            <a:off x="7257541" y="6180556"/>
            <a:ext cx="6335949" cy="120316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Être prêt à tous types de trajectoires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EE2387FE-7D6A-A73A-65BE-79BC90507823}"/>
              </a:ext>
            </a:extLst>
          </p:cNvPr>
          <p:cNvSpPr txBox="1"/>
          <p:nvPr/>
        </p:nvSpPr>
        <p:spPr>
          <a:xfrm>
            <a:off x="14614334" y="7549462"/>
            <a:ext cx="6335949" cy="59503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3200" dirty="0"/>
              <a:t>2</a:t>
            </a: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 avec 1 sans contrainte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5D281252-B39D-2B7F-3B9A-FCFBE0EB29D4}"/>
              </a:ext>
            </a:extLst>
          </p:cNvPr>
          <p:cNvSpPr txBox="1"/>
          <p:nvPr/>
        </p:nvSpPr>
        <p:spPr>
          <a:xfrm>
            <a:off x="7257540" y="7547752"/>
            <a:ext cx="6335949" cy="59503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fr-FR" sz="3200" dirty="0"/>
              <a:t>2</a:t>
            </a: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rPr>
              <a:t> avec 1 avec « bumper »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7205419-9221-6A17-CEB5-CC49EED08E9F}"/>
              </a:ext>
            </a:extLst>
          </p:cNvPr>
          <p:cNvSpPr/>
          <p:nvPr/>
        </p:nvSpPr>
        <p:spPr>
          <a:xfrm>
            <a:off x="21427124" y="6000701"/>
            <a:ext cx="2754777" cy="1087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Intentions et perceptions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EC27E3B-A16F-767C-349B-A425E8321F81}"/>
              </a:ext>
            </a:extLst>
          </p:cNvPr>
          <p:cNvSpPr/>
          <p:nvPr/>
        </p:nvSpPr>
        <p:spPr>
          <a:xfrm>
            <a:off x="4358302" y="6083877"/>
            <a:ext cx="2589323" cy="1087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Intentions et perceptions</a:t>
            </a:r>
          </a:p>
        </p:txBody>
      </p:sp>
      <p:sp>
        <p:nvSpPr>
          <p:cNvPr id="27" name="Rectangle : coins arrondis 26">
            <a:extLst>
              <a:ext uri="{FF2B5EF4-FFF2-40B4-BE49-F238E27FC236}">
                <a16:creationId xmlns:a16="http://schemas.microsoft.com/office/drawing/2014/main" id="{B6C06B26-1AC4-23E8-F9F8-AA123BC1EB46}"/>
              </a:ext>
            </a:extLst>
          </p:cNvPr>
          <p:cNvSpPr/>
          <p:nvPr/>
        </p:nvSpPr>
        <p:spPr>
          <a:xfrm>
            <a:off x="4545235" y="8366907"/>
            <a:ext cx="19156976" cy="2156619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Interdépendance des principes d’intervention </a:t>
            </a:r>
            <a:r>
              <a:rPr lang="fr-FR" sz="4000" dirty="0">
                <a:solidFill>
                  <a:srgbClr val="FFFFFF"/>
                </a:solidFill>
                <a:ea typeface="Helvetica Neue Medium"/>
                <a:cs typeface="Helvetica Neue Medium"/>
                <a:sym typeface="Helvetica Neue Medium"/>
              </a:rPr>
              <a:t>AMPLIFIER-CONNECTER</a:t>
            </a:r>
          </a:p>
          <a:p>
            <a:pPr marR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fr-FR" sz="4000" dirty="0">
                <a:solidFill>
                  <a:srgbClr val="FFFFFF"/>
                </a:solidFill>
                <a:ea typeface="Helvetica Neue Medium"/>
                <a:cs typeface="Helvetica Neue Medium"/>
                <a:sym typeface="Helvetica Neue Medium"/>
              </a:rPr>
              <a:t>Est 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nécessaire pour la durabilité des apprentissages</a:t>
            </a:r>
          </a:p>
          <a:p>
            <a:pPr marR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fr-FR" sz="4000" b="0" i="1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Les conditions de construction de la connaissance font partie de la connaissanc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e.</a:t>
            </a:r>
          </a:p>
        </p:txBody>
      </p:sp>
      <p:sp>
        <p:nvSpPr>
          <p:cNvPr id="35" name="Rectangle : coins arrondis 34">
            <a:extLst>
              <a:ext uri="{FF2B5EF4-FFF2-40B4-BE49-F238E27FC236}">
                <a16:creationId xmlns:a16="http://schemas.microsoft.com/office/drawing/2014/main" id="{4254D921-1E96-E306-B6BB-7FE98B38D2E4}"/>
              </a:ext>
            </a:extLst>
          </p:cNvPr>
          <p:cNvSpPr/>
          <p:nvPr/>
        </p:nvSpPr>
        <p:spPr>
          <a:xfrm>
            <a:off x="4545235" y="2275058"/>
            <a:ext cx="18560950" cy="229282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r>
              <a:rPr lang="fr-FR" sz="3200" b="0" i="0" u="none" strike="noStrike" baseline="0" dirty="0">
                <a:solidFill>
                  <a:schemeClr val="bg1"/>
                </a:solidFill>
              </a:rPr>
              <a:t>Les contenus énactés apparaissent essentiels pour construire des techniques de frappes de balles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3200" b="0" i="0" u="none" strike="noStrike" baseline="0" dirty="0">
                <a:solidFill>
                  <a:schemeClr val="bg1"/>
                </a:solidFill>
              </a:rPr>
              <a:t>actions-types : </a:t>
            </a:r>
            <a:r>
              <a:rPr lang="fr-FR" sz="3200" b="0" i="1" u="none" strike="noStrike" baseline="0" dirty="0">
                <a:solidFill>
                  <a:schemeClr val="bg1"/>
                </a:solidFill>
              </a:rPr>
              <a:t>« se déplacer vite sous le ballon »</a:t>
            </a:r>
            <a:r>
              <a:rPr lang="fr-FR" sz="3200" b="0" i="0" u="none" strike="noStrike" baseline="0" dirty="0">
                <a:solidFill>
                  <a:schemeClr val="bg1"/>
                </a:solidFill>
              </a:rPr>
              <a:t>, </a:t>
            </a:r>
            <a:r>
              <a:rPr lang="fr-FR" sz="3200" b="0" i="1" u="none" strike="noStrike" baseline="0" dirty="0">
                <a:solidFill>
                  <a:schemeClr val="bg1"/>
                </a:solidFill>
              </a:rPr>
              <a:t>« se tenir prêt »</a:t>
            </a:r>
            <a:endParaRPr lang="fr-FR" sz="3200" dirty="0">
              <a:solidFill>
                <a:schemeClr val="bg1"/>
              </a:solidFill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fr-FR" sz="3200" b="0" i="0" u="none" strike="noStrike" baseline="0" dirty="0">
                <a:solidFill>
                  <a:schemeClr val="bg1"/>
                </a:solidFill>
              </a:rPr>
              <a:t>perceptions-types : </a:t>
            </a:r>
            <a:r>
              <a:rPr lang="fr-FR" sz="3200" b="0" i="1" u="none" strike="noStrike" baseline="0" dirty="0">
                <a:solidFill>
                  <a:schemeClr val="bg1"/>
                </a:solidFill>
              </a:rPr>
              <a:t>« percevoir le ballon comme un danger de rupture »</a:t>
            </a:r>
            <a:r>
              <a:rPr lang="fr-FR" sz="3200" b="0" i="0" u="none" strike="noStrike" baseline="0" dirty="0">
                <a:solidFill>
                  <a:schemeClr val="bg1"/>
                </a:solidFill>
              </a:rPr>
              <a:t>, </a:t>
            </a:r>
            <a:r>
              <a:rPr lang="fr-FR" sz="3200" b="0" i="1" u="none" strike="noStrike" baseline="0" dirty="0">
                <a:solidFill>
                  <a:schemeClr val="bg1"/>
                </a:solidFill>
              </a:rPr>
              <a:t>« sentir ses cuisses contractées »</a:t>
            </a:r>
            <a:endParaRPr lang="fr-FR" sz="3200" b="0" i="0" u="none" strike="noStrike" baseline="0" dirty="0">
              <a:solidFill>
                <a:schemeClr val="bg1"/>
              </a:solidFill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B15DDB0-EA7E-D11A-02EA-AAB83A673BAC}"/>
              </a:ext>
            </a:extLst>
          </p:cNvPr>
          <p:cNvSpPr/>
          <p:nvPr/>
        </p:nvSpPr>
        <p:spPr>
          <a:xfrm rot="19588696">
            <a:off x="15303358" y="5060287"/>
            <a:ext cx="1643736" cy="208790"/>
          </a:xfrm>
          <a:prstGeom prst="rect">
            <a:avLst/>
          </a:prstGeom>
          <a:solidFill>
            <a:srgbClr val="FF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fr-FR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FB5CB9F-E5EE-3F9F-53EE-83A07621AADA}"/>
              </a:ext>
            </a:extLst>
          </p:cNvPr>
          <p:cNvSpPr/>
          <p:nvPr/>
        </p:nvSpPr>
        <p:spPr>
          <a:xfrm rot="1524498">
            <a:off x="15347698" y="5007519"/>
            <a:ext cx="1643736" cy="208790"/>
          </a:xfrm>
          <a:prstGeom prst="rect">
            <a:avLst/>
          </a:prstGeom>
          <a:solidFill>
            <a:srgbClr val="FF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fr-FR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8" name="Flèche vers le bas 37">
            <a:extLst>
              <a:ext uri="{FF2B5EF4-FFF2-40B4-BE49-F238E27FC236}">
                <a16:creationId xmlns:a16="http://schemas.microsoft.com/office/drawing/2014/main" id="{008E5543-5D5B-74BB-01BF-9E4610BE27FE}"/>
              </a:ext>
            </a:extLst>
          </p:cNvPr>
          <p:cNvSpPr/>
          <p:nvPr/>
        </p:nvSpPr>
        <p:spPr>
          <a:xfrm rot="1173079">
            <a:off x="10358975" y="4613970"/>
            <a:ext cx="433137" cy="1423821"/>
          </a:xfrm>
          <a:prstGeom prst="downArrow">
            <a:avLst/>
          </a:prstGeom>
          <a:solidFill>
            <a:srgbClr val="00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fr-FR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9" name="Flèche vers le bas 38">
            <a:extLst>
              <a:ext uri="{FF2B5EF4-FFF2-40B4-BE49-F238E27FC236}">
                <a16:creationId xmlns:a16="http://schemas.microsoft.com/office/drawing/2014/main" id="{74D0F358-6460-BE56-4127-A676D171FBF0}"/>
              </a:ext>
            </a:extLst>
          </p:cNvPr>
          <p:cNvSpPr/>
          <p:nvPr/>
        </p:nvSpPr>
        <p:spPr>
          <a:xfrm rot="20453473">
            <a:off x="15997336" y="4556125"/>
            <a:ext cx="433137" cy="1423821"/>
          </a:xfrm>
          <a:prstGeom prst="downArrow">
            <a:avLst/>
          </a:prstGeom>
          <a:solidFill>
            <a:srgbClr val="00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fr-FR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41" name="Rectangle : coins arrondis 40">
            <a:extLst>
              <a:ext uri="{FF2B5EF4-FFF2-40B4-BE49-F238E27FC236}">
                <a16:creationId xmlns:a16="http://schemas.microsoft.com/office/drawing/2014/main" id="{C6C29D6E-0CA4-7557-C66F-CD05E66C9A1C}"/>
              </a:ext>
            </a:extLst>
          </p:cNvPr>
          <p:cNvSpPr/>
          <p:nvPr/>
        </p:nvSpPr>
        <p:spPr>
          <a:xfrm>
            <a:off x="4545235" y="11099947"/>
            <a:ext cx="18954844" cy="2156619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fr-FR" sz="4000" dirty="0">
                <a:solidFill>
                  <a:srgbClr val="FFFFFF"/>
                </a:solidFill>
                <a:ea typeface="Helvetica Neue Medium"/>
                <a:cs typeface="Helvetica Neue Medium"/>
                <a:sym typeface="Helvetica Neue Medium"/>
              </a:rPr>
              <a:t>Connecter ne va pas de soi : tisser du lien (Bucheton et Soulé, 2009)</a:t>
            </a:r>
          </a:p>
          <a:p>
            <a:pPr marL="457200" marR="0" indent="-4572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fr-FR" sz="4000" dirty="0">
                <a:solidFill>
                  <a:srgbClr val="FFFFFF"/>
                </a:solidFill>
                <a:ea typeface="Helvetica Neue Medium"/>
                <a:cs typeface="Helvetica Neue Medium"/>
                <a:sym typeface="Helvetica Neue Medium"/>
              </a:rPr>
              <a:t>Vigilance sur l’aménagement des dispositifs comme des orthèses (« des aides à… ») et non des p</a:t>
            </a:r>
            <a:r>
              <a:rPr kumimoji="0" lang="fr-FR" sz="40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ea typeface="Helvetica Neue Medium"/>
                <a:cs typeface="Helvetica Neue Medium"/>
                <a:sym typeface="Helvetica Neue Medium"/>
              </a:rPr>
              <a:t>rothèses</a:t>
            </a:r>
          </a:p>
        </p:txBody>
      </p:sp>
      <p:sp>
        <p:nvSpPr>
          <p:cNvPr id="5" name="Rectangle : coins arrondis 4">
            <a:extLst>
              <a:ext uri="{FF2B5EF4-FFF2-40B4-BE49-F238E27FC236}">
                <a16:creationId xmlns:a16="http://schemas.microsoft.com/office/drawing/2014/main" id="{200F7A54-0525-52BB-D7AA-EFD40D88D7F2}"/>
              </a:ext>
            </a:extLst>
          </p:cNvPr>
          <p:cNvSpPr/>
          <p:nvPr/>
        </p:nvSpPr>
        <p:spPr>
          <a:xfrm>
            <a:off x="14614334" y="6197755"/>
            <a:ext cx="6335949" cy="120316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fr-FR" sz="3200" b="0" i="0" u="none" strike="noStrike" cap="none" spc="0" normalizeH="0" baseline="0" dirty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Helvetica Neue Medium"/>
                <a:ea typeface="Helvetica Neue Medium"/>
                <a:cs typeface="Helvetica Neue Medium"/>
                <a:sym typeface="Helvetica Neue Medium"/>
              </a:rPr>
              <a:t>Viser un partenaire pour lui donner un ballon jouable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51EA6634-63FD-B8D2-8566-0A88EE831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8358" y="12533257"/>
            <a:ext cx="4173543" cy="10816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856488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9" grpId="0"/>
      <p:bldP spid="20" grpId="0"/>
      <p:bldP spid="24" grpId="0" animBg="1"/>
      <p:bldP spid="25" grpId="0" animBg="1"/>
      <p:bldP spid="27" grpId="0" animBg="1"/>
      <p:bldP spid="35" grpId="0" animBg="1"/>
      <p:bldP spid="32" grpId="0" animBg="1"/>
      <p:bldP spid="36" grpId="0" animBg="1"/>
      <p:bldP spid="38" grpId="0" animBg="1"/>
      <p:bldP spid="39" grpId="0" animBg="1"/>
      <p:bldP spid="41" grpId="0" animBg="1"/>
      <p:bldP spid="5" grpId="0" animBg="1"/>
    </p:bldLst>
  </p:timing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5E5E5E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32532</TotalTime>
  <Words>1824</Words>
  <Application>Microsoft Office PowerPoint</Application>
  <PresentationFormat>Personnalisé</PresentationFormat>
  <Paragraphs>435</Paragraphs>
  <Slides>17</Slides>
  <Notes>16</Notes>
  <HiddenSlides>0</HiddenSlides>
  <MMClips>5</MMClips>
  <ScaleCrop>false</ScaleCrop>
  <HeadingPairs>
    <vt:vector size="6" baseType="variant">
      <vt:variant>
        <vt:lpstr>Polices utilisées</vt:lpstr>
      </vt:variant>
      <vt:variant>
        <vt:i4>9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17</vt:i4>
      </vt:variant>
    </vt:vector>
  </HeadingPairs>
  <TitlesOfParts>
    <vt:vector size="27" baseType="lpstr">
      <vt:lpstr>Arial</vt:lpstr>
      <vt:lpstr>Calibri</vt:lpstr>
      <vt:lpstr>Elza-Narrow</vt:lpstr>
      <vt:lpstr>Elza-NarrowBold</vt:lpstr>
      <vt:lpstr>Elza-NarrowOblique</vt:lpstr>
      <vt:lpstr>Helvetica Light</vt:lpstr>
      <vt:lpstr>Helvetica Neue</vt:lpstr>
      <vt:lpstr>Helvetica Neue Medium</vt:lpstr>
      <vt:lpstr>Times New Roman</vt:lpstr>
      <vt:lpstr>21_BasicWhite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cp:lastModifiedBy>Arnaud Devezeaux De Lavergne</cp:lastModifiedBy>
  <cp:revision>164</cp:revision>
  <dcterms:modified xsi:type="dcterms:W3CDTF">2026-09-25T22:30:56Z</dcterms:modified>
</cp:coreProperties>
</file>